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7"/>
  </p:notesMasterIdLst>
  <p:sldIdLst>
    <p:sldId id="324" r:id="rId3"/>
    <p:sldId id="325" r:id="rId4"/>
    <p:sldId id="326" r:id="rId5"/>
    <p:sldId id="336" r:id="rId6"/>
    <p:sldId id="337" r:id="rId7"/>
    <p:sldId id="345" r:id="rId8"/>
    <p:sldId id="339" r:id="rId9"/>
    <p:sldId id="342" r:id="rId10"/>
    <p:sldId id="331" r:id="rId11"/>
    <p:sldId id="340" r:id="rId12"/>
    <p:sldId id="338" r:id="rId13"/>
    <p:sldId id="344" r:id="rId14"/>
    <p:sldId id="346" r:id="rId15"/>
    <p:sldId id="348"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65AA"/>
    <a:srgbClr val="FF7113"/>
    <a:srgbClr val="FF710B"/>
    <a:srgbClr val="238C1C"/>
    <a:srgbClr val="D3272C"/>
    <a:srgbClr val="1760A7"/>
    <a:srgbClr val="0D5FB0"/>
    <a:srgbClr val="E13039"/>
    <a:srgbClr val="FB0006"/>
    <a:srgbClr val="182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86" autoAdjust="0"/>
    <p:restoredTop sz="94672" autoAdjust="0"/>
  </p:normalViewPr>
  <p:slideViewPr>
    <p:cSldViewPr snapToGrid="0" snapToObjects="1">
      <p:cViewPr varScale="1">
        <p:scale>
          <a:sx n="74" d="100"/>
          <a:sy n="74" d="100"/>
        </p:scale>
        <p:origin x="1013" y="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11/14/15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Analog signal processing</a:t>
            </a:r>
            <a:br>
              <a:rPr lang="en-US" smtClean="0"/>
            </a:br>
            <a:r>
              <a:rPr lang="en-US" smtClean="0"/>
              <a:t>of interferometric STEAM signals</a:t>
            </a:r>
            <a:endParaRPr lang="en-US"/>
          </a:p>
        </p:txBody>
      </p:sp>
      <p:sp>
        <p:nvSpPr>
          <p:cNvPr id="4" name="Slide Number Placeholder 3"/>
          <p:cNvSpPr>
            <a:spLocks noGrp="1"/>
          </p:cNvSpPr>
          <p:nvPr>
            <p:ph type="sldNum" sz="quarter" idx="10"/>
          </p:nvPr>
        </p:nvSpPr>
        <p:spPr/>
        <p:txBody>
          <a:bodyPr/>
          <a:lstStyle/>
          <a:p>
            <a:fld id="{1CB05233-E64E-7F4D-99F9-BDBB827361ED}" type="slidenum">
              <a:rPr lang="en-US" smtClean="0"/>
              <a:t>14</a:t>
            </a:fld>
            <a:endParaRPr lang="en-US"/>
          </a:p>
        </p:txBody>
      </p:sp>
    </p:spTree>
    <p:extLst>
      <p:ext uri="{BB962C8B-B14F-4D97-AF65-F5344CB8AC3E}">
        <p14:creationId xmlns:p14="http://schemas.microsoft.com/office/powerpoint/2010/main" val="3109850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342158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7343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11/14/15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3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11/14/15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698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11/14/15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20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11/14/15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08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0FCD23-6809-4912-B4B7-31A65B20F7B6}" type="datetimeFigureOut">
              <a:rPr lang="en-US" smtClean="0">
                <a:solidFill>
                  <a:prstClr val="black">
                    <a:tint val="75000"/>
                  </a:prstClr>
                </a:solidFill>
              </a:rPr>
              <a:pPr/>
              <a:t>11/14/15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49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0FCD23-6809-4912-B4B7-31A65B20F7B6}" type="datetimeFigureOut">
              <a:rPr lang="en-US" smtClean="0">
                <a:solidFill>
                  <a:prstClr val="black">
                    <a:tint val="75000"/>
                  </a:prstClr>
                </a:solidFill>
              </a:rPr>
              <a:pPr/>
              <a:t>11/14/15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FCD23-6809-4912-B4B7-31A65B20F7B6}" type="datetimeFigureOut">
              <a:rPr lang="en-US" smtClean="0">
                <a:solidFill>
                  <a:prstClr val="black">
                    <a:tint val="75000"/>
                  </a:prstClr>
                </a:solidFill>
              </a:rPr>
              <a:pPr/>
              <a:t>11/14/15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72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11/14/15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95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11/14/15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8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11/14/15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484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11/14/15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095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11/14/15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11/14/15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11/14/15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11/14/15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11/14/15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11/14/15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C90FCD23-6809-4912-B4B7-31A65B20F7B6}" type="datetimeFigureOut">
              <a:rPr lang="en-US" smtClean="0">
                <a:solidFill>
                  <a:prstClr val="black">
                    <a:tint val="75000"/>
                  </a:prstClr>
                </a:solidFill>
              </a:rPr>
              <a:pPr defTabSz="685800"/>
              <a:t>11/14/15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F0DC58-0BE8-4380-A91B-A7D825AFFF4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603830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e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wmf"/></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30932" y="611282"/>
            <a:ext cx="7371867" cy="2540620"/>
            <a:chOff x="22589" y="2173834"/>
            <a:chExt cx="9038951" cy="3115156"/>
          </a:xfrm>
        </p:grpSpPr>
        <p:sp>
          <p:nvSpPr>
            <p:cNvPr id="126" name="Right Arrow 125"/>
            <p:cNvSpPr/>
            <p:nvPr/>
          </p:nvSpPr>
          <p:spPr>
            <a:xfrm>
              <a:off x="1637163"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TextBox 126"/>
            <p:cNvSpPr txBox="1"/>
            <p:nvPr/>
          </p:nvSpPr>
          <p:spPr>
            <a:xfrm>
              <a:off x="22589" y="2894273"/>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1</a:t>
              </a:r>
            </a:p>
          </p:txBody>
        </p:sp>
        <p:sp>
          <p:nvSpPr>
            <p:cNvPr id="128" name="TextBox 127"/>
            <p:cNvSpPr txBox="1"/>
            <p:nvPr/>
          </p:nvSpPr>
          <p:spPr>
            <a:xfrm>
              <a:off x="22589" y="3244412"/>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2</a:t>
              </a:r>
            </a:p>
          </p:txBody>
        </p:sp>
        <p:sp>
          <p:nvSpPr>
            <p:cNvPr id="129" name="TextBox 128"/>
            <p:cNvSpPr txBox="1"/>
            <p:nvPr/>
          </p:nvSpPr>
          <p:spPr>
            <a:xfrm rot="5400000">
              <a:off x="116377" y="3567375"/>
              <a:ext cx="37777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30" name="TextBox 129"/>
            <p:cNvSpPr txBox="1"/>
            <p:nvPr/>
          </p:nvSpPr>
          <p:spPr>
            <a:xfrm>
              <a:off x="22589" y="4190516"/>
              <a:ext cx="759080"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k</a:t>
              </a:r>
            </a:p>
          </p:txBody>
        </p:sp>
        <p:sp>
          <p:nvSpPr>
            <p:cNvPr id="131" name="Flowchart: Magnetic Disk 130"/>
            <p:cNvSpPr/>
            <p:nvPr/>
          </p:nvSpPr>
          <p:spPr>
            <a:xfrm>
              <a:off x="6036630" y="4839513"/>
              <a:ext cx="918008" cy="449477"/>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wrap="none" lIns="0" r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Validation</a:t>
              </a:r>
            </a:p>
          </p:txBody>
        </p:sp>
        <p:sp>
          <p:nvSpPr>
            <p:cNvPr id="132" name="Flowchart: Magnetic Disk 131"/>
            <p:cNvSpPr/>
            <p:nvPr/>
          </p:nvSpPr>
          <p:spPr>
            <a:xfrm>
              <a:off x="4974473" y="4839513"/>
              <a:ext cx="91800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Test</a:t>
              </a:r>
            </a:p>
          </p:txBody>
        </p:sp>
        <p:sp>
          <p:nvSpPr>
            <p:cNvPr id="133" name="Flowchart: Magnetic Disk 132"/>
            <p:cNvSpPr/>
            <p:nvPr/>
          </p:nvSpPr>
          <p:spPr>
            <a:xfrm>
              <a:off x="3916166" y="4839513"/>
              <a:ext cx="91800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Training</a:t>
              </a:r>
            </a:p>
          </p:txBody>
        </p:sp>
        <p:sp>
          <p:nvSpPr>
            <p:cNvPr id="134" name="Flowchart: Magnetic Disk 133"/>
            <p:cNvSpPr/>
            <p:nvPr/>
          </p:nvSpPr>
          <p:spPr>
            <a:xfrm>
              <a:off x="759430" y="4052041"/>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Flowchart: Magnetic Disk 134"/>
            <p:cNvSpPr/>
            <p:nvPr/>
          </p:nvSpPr>
          <p:spPr>
            <a:xfrm>
              <a:off x="759430" y="3741039"/>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Flowchart: Magnetic Disk 135"/>
            <p:cNvSpPr/>
            <p:nvPr/>
          </p:nvSpPr>
          <p:spPr>
            <a:xfrm>
              <a:off x="759430" y="3430037"/>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Flowchart: Magnetic Disk 136"/>
            <p:cNvSpPr/>
            <p:nvPr/>
          </p:nvSpPr>
          <p:spPr>
            <a:xfrm>
              <a:off x="759430" y="3119035"/>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Flowchart: Magnetic Disk 137"/>
            <p:cNvSpPr/>
            <p:nvPr/>
          </p:nvSpPr>
          <p:spPr>
            <a:xfrm>
              <a:off x="759430" y="2808034"/>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39" name="Group 138"/>
            <p:cNvGrpSpPr/>
            <p:nvPr/>
          </p:nvGrpSpPr>
          <p:grpSpPr>
            <a:xfrm>
              <a:off x="2247004" y="2759725"/>
              <a:ext cx="750698" cy="1693484"/>
              <a:chOff x="3330656" y="2538245"/>
              <a:chExt cx="1000931" cy="2257979"/>
            </a:xfrm>
          </p:grpSpPr>
          <p:sp>
            <p:nvSpPr>
              <p:cNvPr id="177" name="Flowchart: Magnetic Disk 176"/>
              <p:cNvSpPr/>
              <p:nvPr/>
            </p:nvSpPr>
            <p:spPr>
              <a:xfrm>
                <a:off x="3330656" y="419692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Flowchart: Magnetic Disk 177"/>
              <p:cNvSpPr/>
              <p:nvPr/>
            </p:nvSpPr>
            <p:spPr>
              <a:xfrm>
                <a:off x="333065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Flowchart: Magnetic Disk 178"/>
              <p:cNvSpPr/>
              <p:nvPr/>
            </p:nvSpPr>
            <p:spPr>
              <a:xfrm>
                <a:off x="3330656"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Flowchart: Magnetic Disk 179"/>
              <p:cNvSpPr/>
              <p:nvPr/>
            </p:nvSpPr>
            <p:spPr>
              <a:xfrm>
                <a:off x="3330656"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Flowchart: Magnetic Disk 180"/>
              <p:cNvSpPr/>
              <p:nvPr/>
            </p:nvSpPr>
            <p:spPr>
              <a:xfrm>
                <a:off x="3330656" y="2538245"/>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0" name="Group 139"/>
            <p:cNvGrpSpPr/>
            <p:nvPr/>
          </p:nvGrpSpPr>
          <p:grpSpPr>
            <a:xfrm>
              <a:off x="3309162" y="2759725"/>
              <a:ext cx="750698" cy="1693484"/>
              <a:chOff x="4734341" y="2538245"/>
              <a:chExt cx="1000931" cy="2257979"/>
            </a:xfrm>
          </p:grpSpPr>
          <p:sp>
            <p:nvSpPr>
              <p:cNvPr id="172" name="Flowchart: Magnetic Disk 171"/>
              <p:cNvSpPr/>
              <p:nvPr/>
            </p:nvSpPr>
            <p:spPr>
              <a:xfrm>
                <a:off x="473434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Flowchart: Magnetic Disk 172"/>
              <p:cNvSpPr/>
              <p:nvPr/>
            </p:nvSpPr>
            <p:spPr>
              <a:xfrm>
                <a:off x="4734341"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Flowchart: Magnetic Disk 173"/>
              <p:cNvSpPr/>
              <p:nvPr/>
            </p:nvSpPr>
            <p:spPr>
              <a:xfrm>
                <a:off x="4734341"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Flowchart: Magnetic Disk 174"/>
              <p:cNvSpPr/>
              <p:nvPr/>
            </p:nvSpPr>
            <p:spPr>
              <a:xfrm>
                <a:off x="4734341" y="2952914"/>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Flowchart: Magnetic Disk 175"/>
              <p:cNvSpPr/>
              <p:nvPr/>
            </p:nvSpPr>
            <p:spPr>
              <a:xfrm>
                <a:off x="4734341" y="2538245"/>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1" name="Group 140"/>
            <p:cNvGrpSpPr/>
            <p:nvPr/>
          </p:nvGrpSpPr>
          <p:grpSpPr>
            <a:xfrm>
              <a:off x="4371319" y="2759725"/>
              <a:ext cx="750698" cy="1693484"/>
              <a:chOff x="6124826" y="2538245"/>
              <a:chExt cx="1000931" cy="2257979"/>
            </a:xfrm>
          </p:grpSpPr>
          <p:sp>
            <p:nvSpPr>
              <p:cNvPr id="167" name="Flowchart: Magnetic Disk 166"/>
              <p:cNvSpPr/>
              <p:nvPr/>
            </p:nvSpPr>
            <p:spPr>
              <a:xfrm>
                <a:off x="6124826"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Flowchart: Magnetic Disk 167"/>
              <p:cNvSpPr/>
              <p:nvPr/>
            </p:nvSpPr>
            <p:spPr>
              <a:xfrm>
                <a:off x="612482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Flowchart: Magnetic Disk 168"/>
              <p:cNvSpPr/>
              <p:nvPr/>
            </p:nvSpPr>
            <p:spPr>
              <a:xfrm>
                <a:off x="6124826" y="3367583"/>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Flowchart: Magnetic Disk 169"/>
              <p:cNvSpPr/>
              <p:nvPr/>
            </p:nvSpPr>
            <p:spPr>
              <a:xfrm>
                <a:off x="6124826" y="2952914"/>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Flowchart: Magnetic Disk 170"/>
              <p:cNvSpPr/>
              <p:nvPr/>
            </p:nvSpPr>
            <p:spPr>
              <a:xfrm>
                <a:off x="6124826"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2" name="Group 141"/>
            <p:cNvGrpSpPr/>
            <p:nvPr/>
          </p:nvGrpSpPr>
          <p:grpSpPr>
            <a:xfrm>
              <a:off x="5433477" y="2759725"/>
              <a:ext cx="750698" cy="1693484"/>
              <a:chOff x="7515311" y="2538245"/>
              <a:chExt cx="1000931" cy="2257979"/>
            </a:xfrm>
          </p:grpSpPr>
          <p:sp>
            <p:nvSpPr>
              <p:cNvPr id="162" name="Flowchart: Magnetic Disk 161"/>
              <p:cNvSpPr/>
              <p:nvPr/>
            </p:nvSpPr>
            <p:spPr>
              <a:xfrm>
                <a:off x="751531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Flowchart: Magnetic Disk 162"/>
              <p:cNvSpPr/>
              <p:nvPr/>
            </p:nvSpPr>
            <p:spPr>
              <a:xfrm>
                <a:off x="7515311" y="378225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Flowchart: Magnetic Disk 163"/>
              <p:cNvSpPr/>
              <p:nvPr/>
            </p:nvSpPr>
            <p:spPr>
              <a:xfrm>
                <a:off x="7515311" y="3367583"/>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Flowchart: Magnetic Disk 164"/>
              <p:cNvSpPr/>
              <p:nvPr/>
            </p:nvSpPr>
            <p:spPr>
              <a:xfrm>
                <a:off x="7515311"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Flowchart: Magnetic Disk 165"/>
              <p:cNvSpPr/>
              <p:nvPr/>
            </p:nvSpPr>
            <p:spPr>
              <a:xfrm>
                <a:off x="7515311"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3" name="Group 142"/>
            <p:cNvGrpSpPr/>
            <p:nvPr/>
          </p:nvGrpSpPr>
          <p:grpSpPr>
            <a:xfrm>
              <a:off x="6495635" y="2759725"/>
              <a:ext cx="750698" cy="1693484"/>
              <a:chOff x="8995497" y="2538245"/>
              <a:chExt cx="1000931" cy="2257979"/>
            </a:xfrm>
          </p:grpSpPr>
          <p:sp>
            <p:nvSpPr>
              <p:cNvPr id="157" name="Flowchart: Magnetic Disk 156"/>
              <p:cNvSpPr/>
              <p:nvPr/>
            </p:nvSpPr>
            <p:spPr>
              <a:xfrm>
                <a:off x="8995497" y="419692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Flowchart: Magnetic Disk 157"/>
              <p:cNvSpPr/>
              <p:nvPr/>
            </p:nvSpPr>
            <p:spPr>
              <a:xfrm>
                <a:off x="8995497" y="378225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Flowchart: Magnetic Disk 158"/>
              <p:cNvSpPr/>
              <p:nvPr/>
            </p:nvSpPr>
            <p:spPr>
              <a:xfrm>
                <a:off x="8995497"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Flowchart: Magnetic Disk 159"/>
              <p:cNvSpPr/>
              <p:nvPr/>
            </p:nvSpPr>
            <p:spPr>
              <a:xfrm>
                <a:off x="8995497"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Flowchart: Magnetic Disk 160"/>
              <p:cNvSpPr/>
              <p:nvPr/>
            </p:nvSpPr>
            <p:spPr>
              <a:xfrm>
                <a:off x="8995497"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44" name="TextBox 143"/>
            <p:cNvSpPr txBox="1"/>
            <p:nvPr/>
          </p:nvSpPr>
          <p:spPr>
            <a:xfrm>
              <a:off x="2015508"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1</a:t>
              </a:r>
            </a:p>
          </p:txBody>
        </p:sp>
        <p:sp>
          <p:nvSpPr>
            <p:cNvPr id="145" name="TextBox 144"/>
            <p:cNvSpPr txBox="1"/>
            <p:nvPr/>
          </p:nvSpPr>
          <p:spPr>
            <a:xfrm>
              <a:off x="3143401"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2</a:t>
              </a:r>
            </a:p>
          </p:txBody>
        </p:sp>
        <p:sp>
          <p:nvSpPr>
            <p:cNvPr id="146" name="TextBox 145"/>
            <p:cNvSpPr txBox="1"/>
            <p:nvPr/>
          </p:nvSpPr>
          <p:spPr>
            <a:xfrm>
              <a:off x="6264706" y="2289251"/>
              <a:ext cx="115611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k</a:t>
              </a:r>
            </a:p>
          </p:txBody>
        </p:sp>
        <p:sp>
          <p:nvSpPr>
            <p:cNvPr id="147" name="TextBox 146"/>
            <p:cNvSpPr txBox="1"/>
            <p:nvPr/>
          </p:nvSpPr>
          <p:spPr>
            <a:xfrm>
              <a:off x="4427065"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48" name="Flowchart: Magnetic Disk 147"/>
            <p:cNvSpPr/>
            <p:nvPr/>
          </p:nvSpPr>
          <p:spPr>
            <a:xfrm>
              <a:off x="8128772" y="4004941"/>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Flowchart: Magnetic Disk 148"/>
            <p:cNvSpPr/>
            <p:nvPr/>
          </p:nvSpPr>
          <p:spPr>
            <a:xfrm>
              <a:off x="8215615" y="3691519"/>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Flowchart: Magnetic Disk 149"/>
            <p:cNvSpPr/>
            <p:nvPr/>
          </p:nvSpPr>
          <p:spPr>
            <a:xfrm>
              <a:off x="8039096" y="3381727"/>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Flowchart: Magnetic Disk 150"/>
            <p:cNvSpPr/>
            <p:nvPr/>
          </p:nvSpPr>
          <p:spPr>
            <a:xfrm>
              <a:off x="8215616" y="3070726"/>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Flowchart: Magnetic Disk 151"/>
            <p:cNvSpPr/>
            <p:nvPr/>
          </p:nvSpPr>
          <p:spPr>
            <a:xfrm>
              <a:off x="8128772" y="2760934"/>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Right Arrow 152"/>
            <p:cNvSpPr/>
            <p:nvPr/>
          </p:nvSpPr>
          <p:spPr>
            <a:xfrm>
              <a:off x="7498142"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TextBox 153"/>
            <p:cNvSpPr txBox="1"/>
            <p:nvPr/>
          </p:nvSpPr>
          <p:spPr>
            <a:xfrm>
              <a:off x="7946704" y="2173834"/>
              <a:ext cx="1114836" cy="64154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Reported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Results</a:t>
              </a:r>
            </a:p>
          </p:txBody>
        </p:sp>
        <p:sp>
          <p:nvSpPr>
            <p:cNvPr id="155" name="TextBox 154"/>
            <p:cNvSpPr txBox="1"/>
            <p:nvPr/>
          </p:nvSpPr>
          <p:spPr>
            <a:xfrm>
              <a:off x="833504" y="2289251"/>
              <a:ext cx="64901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Data</a:t>
              </a:r>
            </a:p>
          </p:txBody>
        </p:sp>
        <p:sp>
          <p:nvSpPr>
            <p:cNvPr id="156" name="TextBox 155"/>
            <p:cNvSpPr txBox="1"/>
            <p:nvPr/>
          </p:nvSpPr>
          <p:spPr>
            <a:xfrm>
              <a:off x="5507464"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grpSp>
      <p:sp>
        <p:nvSpPr>
          <p:cNvPr id="182" name="TextBox 181"/>
          <p:cNvSpPr txBox="1"/>
          <p:nvPr/>
        </p:nvSpPr>
        <p:spPr>
          <a:xfrm>
            <a:off x="434062" y="678890"/>
            <a:ext cx="442750" cy="369332"/>
          </a:xfrm>
          <a:prstGeom prst="rect">
            <a:avLst/>
          </a:prstGeom>
          <a:noFill/>
        </p:spPr>
        <p:txBody>
          <a:bodyPr wrap="none" rtlCol="0">
            <a:spAutoFit/>
          </a:bodyPr>
          <a:lstStyle/>
          <a:p>
            <a:r>
              <a:rPr lang="en-US" b="1" dirty="0" smtClean="0"/>
              <a:t>(a)</a:t>
            </a:r>
            <a:endParaRPr lang="en-US" b="1" dirty="0"/>
          </a:p>
        </p:txBody>
      </p:sp>
      <p:sp>
        <p:nvSpPr>
          <p:cNvPr id="183" name="TextBox 182"/>
          <p:cNvSpPr txBox="1"/>
          <p:nvPr/>
        </p:nvSpPr>
        <p:spPr>
          <a:xfrm>
            <a:off x="434062" y="3272582"/>
            <a:ext cx="452368" cy="369332"/>
          </a:xfrm>
          <a:prstGeom prst="rect">
            <a:avLst/>
          </a:prstGeom>
          <a:noFill/>
        </p:spPr>
        <p:txBody>
          <a:bodyPr wrap="none" rtlCol="0">
            <a:spAutoFit/>
          </a:bodyPr>
          <a:lstStyle/>
          <a:p>
            <a:r>
              <a:rPr lang="en-US" b="1" dirty="0" smtClean="0"/>
              <a:t>(b)</a:t>
            </a:r>
            <a:endParaRPr lang="en-US" b="1" dirty="0"/>
          </a:p>
        </p:txBody>
      </p:sp>
      <p:sp>
        <p:nvSpPr>
          <p:cNvPr id="184" name="TextBox 183"/>
          <p:cNvSpPr txBox="1"/>
          <p:nvPr/>
        </p:nvSpPr>
        <p:spPr>
          <a:xfrm rot="16200000">
            <a:off x="-31308" y="4336051"/>
            <a:ext cx="1516313"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Cross Entropy</a:t>
            </a:r>
          </a:p>
        </p:txBody>
      </p:sp>
      <p:sp>
        <p:nvSpPr>
          <p:cNvPr id="185" name="TextBox 184"/>
          <p:cNvSpPr txBox="1"/>
          <p:nvPr/>
        </p:nvSpPr>
        <p:spPr>
          <a:xfrm>
            <a:off x="2706000" y="5446793"/>
            <a:ext cx="4216600"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Regularization parameter (log10)</a:t>
            </a:r>
          </a:p>
        </p:txBody>
      </p:sp>
      <p:pic>
        <p:nvPicPr>
          <p:cNvPr id="2" name="Picture 1"/>
          <p:cNvPicPr>
            <a:picLocks noChangeAspect="1"/>
          </p:cNvPicPr>
          <p:nvPr/>
        </p:nvPicPr>
        <p:blipFill rotWithShape="1">
          <a:blip r:embed="rId3"/>
          <a:srcRect l="5966" b="14111"/>
          <a:stretch/>
        </p:blipFill>
        <p:spPr>
          <a:xfrm>
            <a:off x="1056970" y="3416616"/>
            <a:ext cx="7897260" cy="2005077"/>
          </a:xfrm>
          <a:prstGeom prst="rect">
            <a:avLst/>
          </a:prstGeom>
        </p:spPr>
      </p:pic>
      <p:sp>
        <p:nvSpPr>
          <p:cNvPr id="64" name="TextBox 63"/>
          <p:cNvSpPr txBox="1"/>
          <p:nvPr/>
        </p:nvSpPr>
        <p:spPr>
          <a:xfrm>
            <a:off x="139226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-15</a:t>
            </a:r>
          </a:p>
        </p:txBody>
      </p:sp>
      <p:sp>
        <p:nvSpPr>
          <p:cNvPr id="65" name="TextBox 64"/>
          <p:cNvSpPr txBox="1"/>
          <p:nvPr/>
        </p:nvSpPr>
        <p:spPr>
          <a:xfrm>
            <a:off x="412359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-10</a:t>
            </a:r>
          </a:p>
        </p:txBody>
      </p:sp>
      <p:sp>
        <p:nvSpPr>
          <p:cNvPr id="66" name="TextBox 65"/>
          <p:cNvSpPr txBox="1"/>
          <p:nvPr/>
        </p:nvSpPr>
        <p:spPr>
          <a:xfrm>
            <a:off x="6864681" y="5308293"/>
            <a:ext cx="330627"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-5</a:t>
            </a:r>
          </a:p>
        </p:txBody>
      </p:sp>
      <p:sp>
        <p:nvSpPr>
          <p:cNvPr id="67" name="TextBox 66"/>
          <p:cNvSpPr txBox="1"/>
          <p:nvPr/>
        </p:nvSpPr>
        <p:spPr>
          <a:xfrm>
            <a:off x="844444" y="5128272"/>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a:t>
            </a:r>
          </a:p>
        </p:txBody>
      </p:sp>
      <p:sp>
        <p:nvSpPr>
          <p:cNvPr id="68" name="TextBox 67"/>
          <p:cNvSpPr txBox="1"/>
          <p:nvPr/>
        </p:nvSpPr>
        <p:spPr>
          <a:xfrm>
            <a:off x="844444" y="4324967"/>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2</a:t>
            </a:r>
          </a:p>
        </p:txBody>
      </p:sp>
      <p:sp>
        <p:nvSpPr>
          <p:cNvPr id="69" name="TextBox 68"/>
          <p:cNvSpPr txBox="1"/>
          <p:nvPr/>
        </p:nvSpPr>
        <p:spPr>
          <a:xfrm>
            <a:off x="844444" y="3461005"/>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3</a:t>
            </a:r>
          </a:p>
        </p:txBody>
      </p:sp>
    </p:spTree>
    <p:extLst>
      <p:ext uri="{BB962C8B-B14F-4D97-AF65-F5344CB8AC3E}">
        <p14:creationId xmlns:p14="http://schemas.microsoft.com/office/powerpoint/2010/main" val="418845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645" y="294622"/>
            <a:ext cx="8837353" cy="2901379"/>
            <a:chOff x="151645" y="2173834"/>
            <a:chExt cx="8837353" cy="2901379"/>
          </a:xfrm>
        </p:grpSpPr>
        <p:sp>
          <p:nvSpPr>
            <p:cNvPr id="8" name="Right Arrow 7"/>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extBox 1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16" name="TextBox 15"/>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17" name="TextBox 16"/>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8" name="TextBox 17"/>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61" name="Flowchart: Magnetic Disk 60"/>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2" name="Flowchart: Magnetic Disk 61"/>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3" name="Flowchart: Magnetic Disk 62"/>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 name="Flowchart: Magnetic Disk 63"/>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5" name="Flowchart: Magnetic Disk 64"/>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79" name="Group 78"/>
            <p:cNvGrpSpPr/>
            <p:nvPr/>
          </p:nvGrpSpPr>
          <p:grpSpPr>
            <a:xfrm>
              <a:off x="2247004" y="2759725"/>
              <a:ext cx="750698" cy="1693484"/>
              <a:chOff x="3330656" y="2538245"/>
              <a:chExt cx="1000931" cy="2257979"/>
            </a:xfrm>
          </p:grpSpPr>
          <p:sp>
            <p:nvSpPr>
              <p:cNvPr id="47" name="Flowchart: Magnetic Disk 46"/>
              <p:cNvSpPr/>
              <p:nvPr/>
            </p:nvSpPr>
            <p:spPr>
              <a:xfrm>
                <a:off x="333065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8" name="Flowchart: Magnetic Disk 47"/>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9" name="Flowchart: Magnetic Disk 48"/>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0" name="Flowchart: Magnetic Disk 49"/>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1" name="Flowchart: Magnetic Disk 50"/>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78" name="Group 77"/>
            <p:cNvGrpSpPr/>
            <p:nvPr/>
          </p:nvGrpSpPr>
          <p:grpSpPr>
            <a:xfrm>
              <a:off x="3309162" y="2759725"/>
              <a:ext cx="750698" cy="1693484"/>
              <a:chOff x="4734341" y="2538245"/>
              <a:chExt cx="1000931" cy="2257979"/>
            </a:xfrm>
          </p:grpSpPr>
          <p:sp>
            <p:nvSpPr>
              <p:cNvPr id="52" name="Flowchart: Magnetic Disk 51"/>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3" name="Flowchart: Magnetic Disk 52"/>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4" name="Flowchart: Magnetic Disk 53"/>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5" name="Flowchart: Magnetic Disk 54"/>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6" name="Flowchart: Magnetic Disk 55"/>
              <p:cNvSpPr/>
              <p:nvPr/>
            </p:nvSpPr>
            <p:spPr>
              <a:xfrm>
                <a:off x="473434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3" name="Group 42"/>
            <p:cNvGrpSpPr/>
            <p:nvPr/>
          </p:nvGrpSpPr>
          <p:grpSpPr>
            <a:xfrm>
              <a:off x="4371319" y="2759725"/>
              <a:ext cx="750698" cy="1693484"/>
              <a:chOff x="6124826" y="2538245"/>
              <a:chExt cx="1000931" cy="2257979"/>
            </a:xfrm>
            <a:solidFill>
              <a:srgbClr val="0070C0"/>
            </a:solidFill>
          </p:grpSpPr>
          <p:sp>
            <p:nvSpPr>
              <p:cNvPr id="57" name="Flowchart: Magnetic Disk 56"/>
              <p:cNvSpPr/>
              <p:nvPr/>
            </p:nvSpPr>
            <p:spPr>
              <a:xfrm>
                <a:off x="6124826" y="419692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8" name="Flowchart: Magnetic Disk 57"/>
              <p:cNvSpPr/>
              <p:nvPr/>
            </p:nvSpPr>
            <p:spPr>
              <a:xfrm>
                <a:off x="6124826" y="378225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9" name="Flowchart: Magnetic Disk 58"/>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0" name="Flowchart: Magnetic Disk 59"/>
              <p:cNvSpPr/>
              <p:nvPr/>
            </p:nvSpPr>
            <p:spPr>
              <a:xfrm>
                <a:off x="6124826" y="2952914"/>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7" name="Flowchart: Magnetic Disk 66"/>
              <p:cNvSpPr/>
              <p:nvPr/>
            </p:nvSpPr>
            <p:spPr>
              <a:xfrm>
                <a:off x="6124826" y="2538245"/>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2" name="Group 41"/>
            <p:cNvGrpSpPr/>
            <p:nvPr/>
          </p:nvGrpSpPr>
          <p:grpSpPr>
            <a:xfrm>
              <a:off x="5433477" y="2759725"/>
              <a:ext cx="750698" cy="1693484"/>
              <a:chOff x="7515311" y="2538245"/>
              <a:chExt cx="1000931" cy="2257979"/>
            </a:xfrm>
          </p:grpSpPr>
          <p:sp>
            <p:nvSpPr>
              <p:cNvPr id="68" name="Flowchart: Magnetic Disk 67"/>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9" name="Flowchart: Magnetic Disk 68"/>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0" name="Flowchart: Magnetic Disk 69"/>
              <p:cNvSpPr/>
              <p:nvPr/>
            </p:nvSpPr>
            <p:spPr>
              <a:xfrm>
                <a:off x="751531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1" name="Flowchart: Magnetic Disk 70"/>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2" name="Flowchart: Magnetic Disk 71"/>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1" name="Group 40"/>
            <p:cNvGrpSpPr/>
            <p:nvPr/>
          </p:nvGrpSpPr>
          <p:grpSpPr>
            <a:xfrm>
              <a:off x="6495635" y="2759725"/>
              <a:ext cx="750698" cy="1693484"/>
              <a:chOff x="8995497" y="2538245"/>
              <a:chExt cx="1000931" cy="2257979"/>
            </a:xfrm>
          </p:grpSpPr>
          <p:sp>
            <p:nvSpPr>
              <p:cNvPr id="73" name="Flowchart: Magnetic Disk 72"/>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4" name="Flowchart: Magnetic Disk 73"/>
              <p:cNvSpPr/>
              <p:nvPr/>
            </p:nvSpPr>
            <p:spPr>
              <a:xfrm>
                <a:off x="8995497"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5" name="Flowchart: Magnetic Disk 74"/>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6" name="Flowchart: Magnetic Disk 75"/>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7" name="Flowchart: Magnetic Disk 76"/>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80" name="TextBox 79"/>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81" name="TextBox 80"/>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82" name="TextBox 81"/>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83" name="TextBox 82"/>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84" name="Flowchart: Magnetic Disk 83"/>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5" name="Flowchart: Magnetic Disk 84"/>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6" name="Flowchart: Magnetic Disk 85"/>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7" name="Flowchart: Magnetic Disk 86"/>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8" name="Flowchart: Magnetic Disk 87"/>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9" name="Right Arrow 88"/>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0" name="TextBox 89"/>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91" name="TextBox 90"/>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92" name="TextBox 91"/>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6" name="Flowchart: Magnetic Disk 95"/>
            <p:cNvSpPr/>
            <p:nvPr/>
          </p:nvSpPr>
          <p:spPr>
            <a:xfrm>
              <a:off x="3316774" y="4625736"/>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Test</a:t>
              </a:r>
            </a:p>
          </p:txBody>
        </p:sp>
        <p:sp>
          <p:nvSpPr>
            <p:cNvPr id="97" name="Flowchart: Magnetic Disk 96"/>
            <p:cNvSpPr/>
            <p:nvPr/>
          </p:nvSpPr>
          <p:spPr>
            <a:xfrm>
              <a:off x="2258467" y="4625736"/>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Training</a:t>
              </a:r>
            </a:p>
          </p:txBody>
        </p:sp>
      </p:grpSp>
      <p:grpSp>
        <p:nvGrpSpPr>
          <p:cNvPr id="66" name="Group 65"/>
          <p:cNvGrpSpPr/>
          <p:nvPr/>
        </p:nvGrpSpPr>
        <p:grpSpPr>
          <a:xfrm>
            <a:off x="128960" y="3653985"/>
            <a:ext cx="8837353" cy="2940526"/>
            <a:chOff x="151645" y="2173834"/>
            <a:chExt cx="8837353" cy="2940526"/>
          </a:xfrm>
        </p:grpSpPr>
        <p:sp>
          <p:nvSpPr>
            <p:cNvPr id="93" name="Right Arrow 92"/>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4" name="TextBox 9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95" name="TextBox 94"/>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98" name="TextBox 97"/>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9" name="TextBox 98"/>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100" name="Flowchart: Magnetic Disk 99"/>
            <p:cNvSpPr/>
            <p:nvPr/>
          </p:nvSpPr>
          <p:spPr>
            <a:xfrm>
              <a:off x="4367468" y="4664883"/>
              <a:ext cx="750698" cy="449477"/>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85800"/>
              <a:r>
                <a:rPr lang="en-US" sz="1350" b="1" dirty="0">
                  <a:solidFill>
                    <a:prstClr val="white"/>
                  </a:solidFill>
                </a:rPr>
                <a:t>Validation</a:t>
              </a:r>
            </a:p>
          </p:txBody>
        </p:sp>
        <p:sp>
          <p:nvSpPr>
            <p:cNvPr id="101" name="Flowchart: Magnetic Disk 100"/>
            <p:cNvSpPr/>
            <p:nvPr/>
          </p:nvSpPr>
          <p:spPr>
            <a:xfrm>
              <a:off x="3305311" y="4664883"/>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Test</a:t>
              </a:r>
            </a:p>
          </p:txBody>
        </p:sp>
        <p:sp>
          <p:nvSpPr>
            <p:cNvPr id="102" name="Flowchart: Magnetic Disk 101"/>
            <p:cNvSpPr/>
            <p:nvPr/>
          </p:nvSpPr>
          <p:spPr>
            <a:xfrm>
              <a:off x="2247004" y="4664883"/>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Training</a:t>
              </a:r>
            </a:p>
          </p:txBody>
        </p:sp>
        <p:sp>
          <p:nvSpPr>
            <p:cNvPr id="103" name="Flowchart: Magnetic Disk 102"/>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4" name="Flowchart: Magnetic Disk 103"/>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5" name="Flowchart: Magnetic Disk 104"/>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6" name="Flowchart: Magnetic Disk 105"/>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7" name="Flowchart: Magnetic Disk 106"/>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108" name="Group 107"/>
            <p:cNvGrpSpPr/>
            <p:nvPr/>
          </p:nvGrpSpPr>
          <p:grpSpPr>
            <a:xfrm>
              <a:off x="2247004" y="2759725"/>
              <a:ext cx="750698" cy="1693484"/>
              <a:chOff x="3330656" y="2538245"/>
              <a:chExt cx="1000931" cy="2257979"/>
            </a:xfrm>
          </p:grpSpPr>
          <p:sp>
            <p:nvSpPr>
              <p:cNvPr id="146" name="Flowchart: Magnetic Disk 145"/>
              <p:cNvSpPr/>
              <p:nvPr/>
            </p:nvSpPr>
            <p:spPr>
              <a:xfrm>
                <a:off x="3330656" y="419692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7" name="Flowchart: Magnetic Disk 146"/>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8" name="Flowchart: Magnetic Disk 147"/>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9" name="Flowchart: Magnetic Disk 148"/>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50" name="Flowchart: Magnetic Disk 149"/>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09" name="Group 108"/>
            <p:cNvGrpSpPr/>
            <p:nvPr/>
          </p:nvGrpSpPr>
          <p:grpSpPr>
            <a:xfrm>
              <a:off x="3309162" y="2759725"/>
              <a:ext cx="750698" cy="1693484"/>
              <a:chOff x="4734341" y="2538245"/>
              <a:chExt cx="1000931" cy="2257979"/>
            </a:xfrm>
          </p:grpSpPr>
          <p:sp>
            <p:nvSpPr>
              <p:cNvPr id="141" name="Flowchart: Magnetic Disk 140"/>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2" name="Flowchart: Magnetic Disk 141"/>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3" name="Flowchart: Magnetic Disk 142"/>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4" name="Flowchart: Magnetic Disk 143"/>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5" name="Flowchart: Magnetic Disk 144"/>
              <p:cNvSpPr/>
              <p:nvPr/>
            </p:nvSpPr>
            <p:spPr>
              <a:xfrm>
                <a:off x="4734341" y="2538245"/>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0" name="Group 109"/>
            <p:cNvGrpSpPr/>
            <p:nvPr/>
          </p:nvGrpSpPr>
          <p:grpSpPr>
            <a:xfrm>
              <a:off x="4371319" y="2759725"/>
              <a:ext cx="750698" cy="1693484"/>
              <a:chOff x="6124826" y="2538245"/>
              <a:chExt cx="1000931" cy="2257979"/>
            </a:xfrm>
          </p:grpSpPr>
          <p:sp>
            <p:nvSpPr>
              <p:cNvPr id="136" name="Flowchart: Magnetic Disk 135"/>
              <p:cNvSpPr/>
              <p:nvPr/>
            </p:nvSpPr>
            <p:spPr>
              <a:xfrm>
                <a:off x="612482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7" name="Flowchart: Magnetic Disk 136"/>
              <p:cNvSpPr/>
              <p:nvPr/>
            </p:nvSpPr>
            <p:spPr>
              <a:xfrm>
                <a:off x="612482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8" name="Flowchart: Magnetic Disk 137"/>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9" name="Flowchart: Magnetic Disk 138"/>
              <p:cNvSpPr/>
              <p:nvPr/>
            </p:nvSpPr>
            <p:spPr>
              <a:xfrm>
                <a:off x="6124826" y="2952914"/>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0" name="Flowchart: Magnetic Disk 139"/>
              <p:cNvSpPr/>
              <p:nvPr/>
            </p:nvSpPr>
            <p:spPr>
              <a:xfrm>
                <a:off x="6124826"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1" name="Group 110"/>
            <p:cNvGrpSpPr/>
            <p:nvPr/>
          </p:nvGrpSpPr>
          <p:grpSpPr>
            <a:xfrm>
              <a:off x="5433477" y="2759725"/>
              <a:ext cx="750698" cy="1693484"/>
              <a:chOff x="7515311" y="2538245"/>
              <a:chExt cx="1000931" cy="2257979"/>
            </a:xfrm>
          </p:grpSpPr>
          <p:sp>
            <p:nvSpPr>
              <p:cNvPr id="131" name="Flowchart: Magnetic Disk 130"/>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2" name="Flowchart: Magnetic Disk 131"/>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3" name="Flowchart: Magnetic Disk 132"/>
              <p:cNvSpPr/>
              <p:nvPr/>
            </p:nvSpPr>
            <p:spPr>
              <a:xfrm>
                <a:off x="7515311" y="3367583"/>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4" name="Flowchart: Magnetic Disk 133"/>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5" name="Flowchart: Magnetic Disk 134"/>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2" name="Group 111"/>
            <p:cNvGrpSpPr/>
            <p:nvPr/>
          </p:nvGrpSpPr>
          <p:grpSpPr>
            <a:xfrm>
              <a:off x="6495635" y="2759725"/>
              <a:ext cx="750698" cy="1693484"/>
              <a:chOff x="8995497" y="2538245"/>
              <a:chExt cx="1000931" cy="2257979"/>
            </a:xfrm>
          </p:grpSpPr>
          <p:sp>
            <p:nvSpPr>
              <p:cNvPr id="126" name="Flowchart: Magnetic Disk 125"/>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7" name="Flowchart: Magnetic Disk 126"/>
              <p:cNvSpPr/>
              <p:nvPr/>
            </p:nvSpPr>
            <p:spPr>
              <a:xfrm>
                <a:off x="8995497" y="378225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8" name="Flowchart: Magnetic Disk 127"/>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9" name="Flowchart: Magnetic Disk 128"/>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0" name="Flowchart: Magnetic Disk 129"/>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113" name="TextBox 112"/>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114" name="TextBox 113"/>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115" name="TextBox 114"/>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116" name="TextBox 115"/>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17" name="Flowchart: Magnetic Disk 116"/>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8" name="Flowchart: Magnetic Disk 117"/>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9" name="Flowchart: Magnetic Disk 118"/>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0" name="Flowchart: Magnetic Disk 119"/>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1" name="Flowchart: Magnetic Disk 120"/>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2" name="Right Arrow 121"/>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3" name="TextBox 122"/>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124" name="TextBox 123"/>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125" name="TextBox 124"/>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grpSp>
    </p:spTree>
    <p:extLst>
      <p:ext uri="{BB962C8B-B14F-4D97-AF65-F5344CB8AC3E}">
        <p14:creationId xmlns:p14="http://schemas.microsoft.com/office/powerpoint/2010/main" val="407368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1463725" y="2797289"/>
            <a:ext cx="421910" cy="200055"/>
          </a:xfrm>
          <a:prstGeom prst="rect">
            <a:avLst/>
          </a:prstGeom>
          <a:noFill/>
        </p:spPr>
        <p:txBody>
          <a:bodyPr wrap="none" rtlCol="0">
            <a:spAutoFit/>
          </a:bodyPr>
          <a:lstStyle/>
          <a:p>
            <a:r>
              <a:rPr lang="en-US" sz="700" dirty="0" smtClean="0"/>
              <a:t>200 ps</a:t>
            </a:r>
            <a:endParaRPr lang="en-US" sz="700" dirty="0"/>
          </a:p>
        </p:txBody>
      </p:sp>
      <p:sp>
        <p:nvSpPr>
          <p:cNvPr id="46" name="TextBox 45"/>
          <p:cNvSpPr txBox="1"/>
          <p:nvPr/>
        </p:nvSpPr>
        <p:spPr>
          <a:xfrm>
            <a:off x="527140" y="2529596"/>
            <a:ext cx="377026" cy="200055"/>
          </a:xfrm>
          <a:prstGeom prst="rect">
            <a:avLst/>
          </a:prstGeom>
          <a:noFill/>
        </p:spPr>
        <p:txBody>
          <a:bodyPr wrap="none" rtlCol="0">
            <a:spAutoFit/>
          </a:bodyPr>
          <a:lstStyle/>
          <a:p>
            <a:r>
              <a:rPr lang="en-US" sz="700" dirty="0" smtClean="0"/>
              <a:t>27 ns</a:t>
            </a:r>
            <a:endParaRPr lang="en-US" sz="700" dirty="0"/>
          </a:p>
        </p:txBody>
      </p:sp>
      <p:sp>
        <p:nvSpPr>
          <p:cNvPr id="181" name="TextBox 180"/>
          <p:cNvSpPr txBox="1"/>
          <p:nvPr/>
        </p:nvSpPr>
        <p:spPr>
          <a:xfrm>
            <a:off x="202502" y="2515287"/>
            <a:ext cx="421910" cy="200055"/>
          </a:xfrm>
          <a:prstGeom prst="rect">
            <a:avLst/>
          </a:prstGeom>
          <a:noFill/>
        </p:spPr>
        <p:txBody>
          <a:bodyPr wrap="none" rtlCol="0">
            <a:spAutoFit/>
          </a:bodyPr>
          <a:lstStyle/>
          <a:p>
            <a:r>
              <a:rPr lang="en-US" sz="700" dirty="0" smtClean="0"/>
              <a:t>200 ps</a:t>
            </a:r>
            <a:endParaRPr lang="en-US" sz="700" dirty="0"/>
          </a:p>
        </p:txBody>
      </p:sp>
      <p:cxnSp>
        <p:nvCxnSpPr>
          <p:cNvPr id="6" name="Straight Arrow Connector 5"/>
          <p:cNvCxnSpPr/>
          <p:nvPr/>
        </p:nvCxnSpPr>
        <p:spPr>
          <a:xfrm flipV="1">
            <a:off x="183536" y="2527763"/>
            <a:ext cx="0" cy="457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a:off x="183536" y="2984913"/>
            <a:ext cx="7893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Freeform 10"/>
          <p:cNvSpPr/>
          <p:nvPr/>
        </p:nvSpPr>
        <p:spPr>
          <a:xfrm>
            <a:off x="192679" y="2704527"/>
            <a:ext cx="348957" cy="276734"/>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7074" h="576593">
                <a:moveTo>
                  <a:pt x="0" y="330200"/>
                </a:moveTo>
                <a:cubicBezTo>
                  <a:pt x="10583" y="457200"/>
                  <a:pt x="21167" y="584200"/>
                  <a:pt x="38100" y="571500"/>
                </a:cubicBezTo>
                <a:cubicBezTo>
                  <a:pt x="55033" y="558800"/>
                  <a:pt x="82550" y="254000"/>
                  <a:pt x="101600" y="254000"/>
                </a:cubicBezTo>
                <a:cubicBezTo>
                  <a:pt x="120650" y="254000"/>
                  <a:pt x="133350" y="590550"/>
                  <a:pt x="152400" y="571500"/>
                </a:cubicBezTo>
                <a:cubicBezTo>
                  <a:pt x="171450" y="552450"/>
                  <a:pt x="196850" y="139700"/>
                  <a:pt x="215900" y="139700"/>
                </a:cubicBezTo>
                <a:cubicBezTo>
                  <a:pt x="234950" y="139700"/>
                  <a:pt x="247650" y="594783"/>
                  <a:pt x="266700" y="571500"/>
                </a:cubicBezTo>
                <a:cubicBezTo>
                  <a:pt x="285750" y="548217"/>
                  <a:pt x="315383" y="0"/>
                  <a:pt x="330200" y="0"/>
                </a:cubicBezTo>
                <a:cubicBezTo>
                  <a:pt x="345017" y="0"/>
                  <a:pt x="340783" y="541867"/>
                  <a:pt x="355600" y="571500"/>
                </a:cubicBezTo>
                <a:cubicBezTo>
                  <a:pt x="370417" y="601133"/>
                  <a:pt x="404283" y="177800"/>
                  <a:pt x="419100" y="177800"/>
                </a:cubicBezTo>
                <a:cubicBezTo>
                  <a:pt x="433917" y="177800"/>
                  <a:pt x="429683" y="550333"/>
                  <a:pt x="444500" y="571500"/>
                </a:cubicBezTo>
                <a:cubicBezTo>
                  <a:pt x="459317" y="592667"/>
                  <a:pt x="493183" y="304800"/>
                  <a:pt x="508000" y="304800"/>
                </a:cubicBezTo>
                <a:cubicBezTo>
                  <a:pt x="522817" y="304800"/>
                  <a:pt x="520700" y="550333"/>
                  <a:pt x="533400" y="571500"/>
                </a:cubicBezTo>
                <a:cubicBezTo>
                  <a:pt x="546100" y="592667"/>
                  <a:pt x="569383" y="431800"/>
                  <a:pt x="584200" y="431800"/>
                </a:cubicBezTo>
                <a:cubicBezTo>
                  <a:pt x="599017" y="431800"/>
                  <a:pt x="607748" y="552450"/>
                  <a:pt x="622300" y="571500"/>
                </a:cubicBezTo>
                <a:cubicBezTo>
                  <a:pt x="636852" y="590550"/>
                  <a:pt x="654051" y="550333"/>
                  <a:pt x="671513" y="546100"/>
                </a:cubicBezTo>
                <a:cubicBezTo>
                  <a:pt x="688975" y="541867"/>
                  <a:pt x="718078" y="562770"/>
                  <a:pt x="727074" y="54610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Freeform 11"/>
          <p:cNvSpPr/>
          <p:nvPr/>
        </p:nvSpPr>
        <p:spPr>
          <a:xfrm>
            <a:off x="540492" y="2704528"/>
            <a:ext cx="363815" cy="276638"/>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032" h="576392">
                <a:moveTo>
                  <a:pt x="0" y="549275"/>
                </a:moveTo>
                <a:cubicBezTo>
                  <a:pt x="1058" y="564621"/>
                  <a:pt x="30958" y="382058"/>
                  <a:pt x="37308" y="422275"/>
                </a:cubicBezTo>
                <a:cubicBezTo>
                  <a:pt x="43658" y="462492"/>
                  <a:pt x="53182" y="599546"/>
                  <a:pt x="69057" y="571500"/>
                </a:cubicBezTo>
                <a:cubicBezTo>
                  <a:pt x="84932" y="543454"/>
                  <a:pt x="113507" y="254000"/>
                  <a:pt x="132557" y="254000"/>
                </a:cubicBezTo>
                <a:cubicBezTo>
                  <a:pt x="151607" y="254000"/>
                  <a:pt x="164307" y="590550"/>
                  <a:pt x="183357" y="571500"/>
                </a:cubicBezTo>
                <a:cubicBezTo>
                  <a:pt x="202407" y="552450"/>
                  <a:pt x="227807" y="139700"/>
                  <a:pt x="246857" y="139700"/>
                </a:cubicBezTo>
                <a:cubicBezTo>
                  <a:pt x="265907" y="139700"/>
                  <a:pt x="278607" y="594783"/>
                  <a:pt x="297657" y="571500"/>
                </a:cubicBezTo>
                <a:cubicBezTo>
                  <a:pt x="316707" y="548217"/>
                  <a:pt x="346340" y="0"/>
                  <a:pt x="361157" y="0"/>
                </a:cubicBezTo>
                <a:cubicBezTo>
                  <a:pt x="375974" y="0"/>
                  <a:pt x="371740" y="541867"/>
                  <a:pt x="386557" y="571500"/>
                </a:cubicBezTo>
                <a:cubicBezTo>
                  <a:pt x="401374" y="601133"/>
                  <a:pt x="435240" y="177800"/>
                  <a:pt x="450057" y="177800"/>
                </a:cubicBezTo>
                <a:cubicBezTo>
                  <a:pt x="464874" y="177800"/>
                  <a:pt x="460640" y="550333"/>
                  <a:pt x="475457" y="571500"/>
                </a:cubicBezTo>
                <a:cubicBezTo>
                  <a:pt x="490274" y="592667"/>
                  <a:pt x="524140" y="304800"/>
                  <a:pt x="538957" y="304800"/>
                </a:cubicBezTo>
                <a:cubicBezTo>
                  <a:pt x="553774" y="304800"/>
                  <a:pt x="551657" y="550333"/>
                  <a:pt x="564357" y="571500"/>
                </a:cubicBezTo>
                <a:cubicBezTo>
                  <a:pt x="577057" y="592667"/>
                  <a:pt x="600340" y="431800"/>
                  <a:pt x="615157" y="431800"/>
                </a:cubicBezTo>
                <a:cubicBezTo>
                  <a:pt x="629974" y="431800"/>
                  <a:pt x="638705" y="552450"/>
                  <a:pt x="653257" y="571500"/>
                </a:cubicBezTo>
                <a:cubicBezTo>
                  <a:pt x="667809" y="590550"/>
                  <a:pt x="685008" y="547952"/>
                  <a:pt x="702470" y="546100"/>
                </a:cubicBezTo>
                <a:cubicBezTo>
                  <a:pt x="719932" y="544248"/>
                  <a:pt x="684742" y="553244"/>
                  <a:pt x="758032" y="56038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p:cNvSpPr txBox="1"/>
          <p:nvPr/>
        </p:nvSpPr>
        <p:spPr>
          <a:xfrm>
            <a:off x="903417" y="2921653"/>
            <a:ext cx="352982" cy="200055"/>
          </a:xfrm>
          <a:prstGeom prst="rect">
            <a:avLst/>
          </a:prstGeom>
          <a:noFill/>
        </p:spPr>
        <p:txBody>
          <a:bodyPr wrap="none" rtlCol="0">
            <a:spAutoFit/>
          </a:bodyPr>
          <a:lstStyle/>
          <a:p>
            <a:r>
              <a:rPr lang="en-US" sz="700" dirty="0" smtClean="0"/>
              <a:t>time</a:t>
            </a:r>
            <a:endParaRPr lang="en-US" sz="700" dirty="0"/>
          </a:p>
        </p:txBody>
      </p:sp>
      <p:sp>
        <p:nvSpPr>
          <p:cNvPr id="14" name="TextBox 13"/>
          <p:cNvSpPr txBox="1"/>
          <p:nvPr/>
        </p:nvSpPr>
        <p:spPr>
          <a:xfrm>
            <a:off x="-832" y="2386233"/>
            <a:ext cx="564578" cy="200055"/>
          </a:xfrm>
          <a:prstGeom prst="rect">
            <a:avLst/>
          </a:prstGeom>
          <a:noFill/>
        </p:spPr>
        <p:txBody>
          <a:bodyPr wrap="none" rtlCol="0">
            <a:spAutoFit/>
          </a:bodyPr>
          <a:lstStyle/>
          <a:p>
            <a:r>
              <a:rPr lang="en-US" sz="700" dirty="0" smtClean="0"/>
              <a:t>Amplitude</a:t>
            </a:r>
            <a:endParaRPr lang="en-US" sz="700" dirty="0"/>
          </a:p>
        </p:txBody>
      </p:sp>
      <p:cxnSp>
        <p:nvCxnSpPr>
          <p:cNvPr id="45" name="Straight Arrow Connector 44"/>
          <p:cNvCxnSpPr/>
          <p:nvPr/>
        </p:nvCxnSpPr>
        <p:spPr>
          <a:xfrm flipH="1" flipV="1">
            <a:off x="518135" y="2680149"/>
            <a:ext cx="394977"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p:nvPr/>
        </p:nvCxnSpPr>
        <p:spPr>
          <a:xfrm flipH="1" flipV="1">
            <a:off x="280417" y="2680149"/>
            <a:ext cx="83384"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grpSp>
        <p:nvGrpSpPr>
          <p:cNvPr id="5" name="Group 4"/>
          <p:cNvGrpSpPr/>
          <p:nvPr/>
        </p:nvGrpSpPr>
        <p:grpSpPr>
          <a:xfrm>
            <a:off x="-18465" y="3194122"/>
            <a:ext cx="1394931" cy="799433"/>
            <a:chOff x="-18465" y="3194122"/>
            <a:chExt cx="1394931" cy="799433"/>
          </a:xfrm>
        </p:grpSpPr>
        <p:cxnSp>
          <p:nvCxnSpPr>
            <p:cNvPr id="15" name="Straight Arrow Connector 14"/>
            <p:cNvCxnSpPr/>
            <p:nvPr/>
          </p:nvCxnSpPr>
          <p:spPr>
            <a:xfrm flipV="1">
              <a:off x="183536" y="3337111"/>
              <a:ext cx="0" cy="4571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183536" y="3794262"/>
              <a:ext cx="78934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824712" y="3778399"/>
              <a:ext cx="551754" cy="200055"/>
            </a:xfrm>
            <a:prstGeom prst="rect">
              <a:avLst/>
            </a:prstGeom>
            <a:noFill/>
          </p:spPr>
          <p:txBody>
            <a:bodyPr wrap="none" rtlCol="0">
              <a:spAutoFit/>
            </a:bodyPr>
            <a:lstStyle/>
            <a:p>
              <a:r>
                <a:rPr lang="en-US" sz="700" dirty="0" smtClean="0"/>
                <a:t>frequency</a:t>
              </a:r>
              <a:endParaRPr lang="en-US" sz="700" dirty="0"/>
            </a:p>
          </p:txBody>
        </p:sp>
        <p:sp>
          <p:nvSpPr>
            <p:cNvPr id="20" name="TextBox 19"/>
            <p:cNvSpPr txBox="1"/>
            <p:nvPr/>
          </p:nvSpPr>
          <p:spPr>
            <a:xfrm>
              <a:off x="-18465" y="3194122"/>
              <a:ext cx="582211" cy="200055"/>
            </a:xfrm>
            <a:prstGeom prst="rect">
              <a:avLst/>
            </a:prstGeom>
            <a:noFill/>
          </p:spPr>
          <p:txBody>
            <a:bodyPr wrap="none" rtlCol="0">
              <a:spAutoFit/>
            </a:bodyPr>
            <a:lstStyle/>
            <a:p>
              <a:r>
                <a:rPr lang="en-US" sz="700" dirty="0" smtClean="0"/>
                <a:t>Magnitude</a:t>
              </a:r>
              <a:endParaRPr lang="en-US" sz="700" dirty="0"/>
            </a:p>
          </p:txBody>
        </p:sp>
        <p:sp>
          <p:nvSpPr>
            <p:cNvPr id="21" name="Freeform 20"/>
            <p:cNvSpPr/>
            <p:nvPr/>
          </p:nvSpPr>
          <p:spPr>
            <a:xfrm>
              <a:off x="186584" y="3471209"/>
              <a:ext cx="103621" cy="316957"/>
            </a:xfrm>
            <a:custGeom>
              <a:avLst/>
              <a:gdLst>
                <a:gd name="connsiteX0" fmla="*/ 0 w 215900"/>
                <a:gd name="connsiteY0" fmla="*/ 0 h 660400"/>
                <a:gd name="connsiteX1" fmla="*/ 215900 w 215900"/>
                <a:gd name="connsiteY1" fmla="*/ 660400 h 660400"/>
              </a:gdLst>
              <a:ahLst/>
              <a:cxnLst>
                <a:cxn ang="0">
                  <a:pos x="connsiteX0" y="connsiteY0"/>
                </a:cxn>
                <a:cxn ang="0">
                  <a:pos x="connsiteX1" y="connsiteY1"/>
                </a:cxn>
              </a:cxnLst>
              <a:rect l="l" t="t" r="r" b="b"/>
              <a:pathLst>
                <a:path w="215900" h="660400">
                  <a:moveTo>
                    <a:pt x="0" y="0"/>
                  </a:moveTo>
                  <a:cubicBezTo>
                    <a:pt x="76200" y="323850"/>
                    <a:pt x="152400" y="647700"/>
                    <a:pt x="215900" y="660400"/>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050"/>
            </a:p>
          </p:txBody>
        </p:sp>
        <p:sp>
          <p:nvSpPr>
            <p:cNvPr id="22" name="Freeform 21"/>
            <p:cNvSpPr/>
            <p:nvPr/>
          </p:nvSpPr>
          <p:spPr>
            <a:xfrm>
              <a:off x="538216" y="3471204"/>
              <a:ext cx="259799" cy="323058"/>
            </a:xfrm>
            <a:custGeom>
              <a:avLst/>
              <a:gdLst>
                <a:gd name="connsiteX0" fmla="*/ 0 w 330200"/>
                <a:gd name="connsiteY0" fmla="*/ 660410 h 673110"/>
                <a:gd name="connsiteX1" fmla="*/ 190500 w 330200"/>
                <a:gd name="connsiteY1" fmla="*/ 10 h 673110"/>
                <a:gd name="connsiteX2" fmla="*/ 330200 w 330200"/>
                <a:gd name="connsiteY2" fmla="*/ 673110 h 673110"/>
              </a:gdLst>
              <a:ahLst/>
              <a:cxnLst>
                <a:cxn ang="0">
                  <a:pos x="connsiteX0" y="connsiteY0"/>
                </a:cxn>
                <a:cxn ang="0">
                  <a:pos x="connsiteX1" y="connsiteY1"/>
                </a:cxn>
                <a:cxn ang="0">
                  <a:pos x="connsiteX2" y="connsiteY2"/>
                </a:cxn>
              </a:cxnLst>
              <a:rect l="l" t="t" r="r" b="b"/>
              <a:pathLst>
                <a:path w="330200" h="673110">
                  <a:moveTo>
                    <a:pt x="0" y="660410"/>
                  </a:moveTo>
                  <a:cubicBezTo>
                    <a:pt x="67733" y="329151"/>
                    <a:pt x="135467" y="-2107"/>
                    <a:pt x="190500" y="10"/>
                  </a:cubicBezTo>
                  <a:cubicBezTo>
                    <a:pt x="245533" y="2127"/>
                    <a:pt x="237067" y="618077"/>
                    <a:pt x="330200" y="673110"/>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050"/>
            </a:p>
          </p:txBody>
        </p:sp>
        <p:cxnSp>
          <p:nvCxnSpPr>
            <p:cNvPr id="26" name="Straight Connector 25"/>
            <p:cNvCxnSpPr/>
            <p:nvPr/>
          </p:nvCxnSpPr>
          <p:spPr>
            <a:xfrm>
              <a:off x="668115" y="3779023"/>
              <a:ext cx="0" cy="2895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290205" y="3779023"/>
              <a:ext cx="0" cy="28953"/>
            </a:xfrm>
            <a:prstGeom prst="line">
              <a:avLst/>
            </a:prstGeom>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164722" y="3793500"/>
              <a:ext cx="397866" cy="200055"/>
            </a:xfrm>
            <a:prstGeom prst="rect">
              <a:avLst/>
            </a:prstGeom>
            <a:noFill/>
          </p:spPr>
          <p:txBody>
            <a:bodyPr wrap="none" rtlCol="0">
              <a:spAutoFit/>
            </a:bodyPr>
            <a:lstStyle/>
            <a:p>
              <a:r>
                <a:rPr lang="en-US" sz="700" dirty="0" smtClean="0"/>
                <a:t>1 GHz</a:t>
              </a:r>
              <a:endParaRPr lang="en-US" sz="700" dirty="0"/>
            </a:p>
          </p:txBody>
        </p:sp>
        <p:sp>
          <p:nvSpPr>
            <p:cNvPr id="29" name="TextBox 28"/>
            <p:cNvSpPr txBox="1"/>
            <p:nvPr/>
          </p:nvSpPr>
          <p:spPr>
            <a:xfrm>
              <a:off x="547050" y="3793500"/>
              <a:ext cx="397866" cy="200055"/>
            </a:xfrm>
            <a:prstGeom prst="rect">
              <a:avLst/>
            </a:prstGeom>
            <a:noFill/>
          </p:spPr>
          <p:txBody>
            <a:bodyPr wrap="none" rtlCol="0">
              <a:spAutoFit/>
            </a:bodyPr>
            <a:lstStyle/>
            <a:p>
              <a:r>
                <a:rPr lang="en-US" sz="700" dirty="0" smtClean="0"/>
                <a:t>5 GHz</a:t>
              </a:r>
              <a:endParaRPr lang="en-US" sz="700" dirty="0"/>
            </a:p>
          </p:txBody>
        </p:sp>
        <p:cxnSp>
          <p:nvCxnSpPr>
            <p:cNvPr id="31" name="Straight Arrow Connector 30"/>
            <p:cNvCxnSpPr/>
            <p:nvPr/>
          </p:nvCxnSpPr>
          <p:spPr>
            <a:xfrm>
              <a:off x="594971" y="3635783"/>
              <a:ext cx="140193"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519186" y="3628926"/>
              <a:ext cx="465192" cy="200055"/>
            </a:xfrm>
            <a:prstGeom prst="rect">
              <a:avLst/>
            </a:prstGeom>
            <a:noFill/>
          </p:spPr>
          <p:txBody>
            <a:bodyPr wrap="none" rtlCol="0">
              <a:spAutoFit/>
            </a:bodyPr>
            <a:lstStyle/>
            <a:p>
              <a:r>
                <a:rPr lang="en-US" sz="700" dirty="0" smtClean="0"/>
                <a:t>1.6 GHz</a:t>
              </a:r>
              <a:endParaRPr lang="en-US" sz="700" dirty="0"/>
            </a:p>
          </p:txBody>
        </p:sp>
      </p:grpSp>
      <p:cxnSp>
        <p:nvCxnSpPr>
          <p:cNvPr id="36" name="Elbow Connector 35"/>
          <p:cNvCxnSpPr>
            <a:endCxn id="51" idx="2"/>
          </p:cNvCxnSpPr>
          <p:nvPr/>
        </p:nvCxnSpPr>
        <p:spPr>
          <a:xfrm flipV="1">
            <a:off x="35296" y="2576717"/>
            <a:ext cx="2494944" cy="641383"/>
          </a:xfrm>
          <a:prstGeom prst="bentConnector3">
            <a:avLst>
              <a:gd name="adj1" fmla="val 52016"/>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530240" y="2502342"/>
            <a:ext cx="148750" cy="148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9" name="Elbow Connector 58"/>
          <p:cNvCxnSpPr>
            <a:endCxn id="73" idx="2"/>
          </p:cNvCxnSpPr>
          <p:nvPr/>
        </p:nvCxnSpPr>
        <p:spPr>
          <a:xfrm flipV="1">
            <a:off x="2068821" y="2969373"/>
            <a:ext cx="534189" cy="243362"/>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Rectangle 72"/>
              <p:cNvSpPr/>
              <p:nvPr/>
            </p:nvSpPr>
            <p:spPr>
              <a:xfrm>
                <a:off x="2444532" y="2807995"/>
                <a:ext cx="316957" cy="1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type m:val="lin"/>
                          <m:ctrlPr>
                            <a:rPr lang="en-US" sz="900" b="0" i="1" smtClean="0">
                              <a:latin typeface="Cambria Math" panose="02040503050406030204" pitchFamily="18" charset="0"/>
                            </a:rPr>
                          </m:ctrlPr>
                        </m:fPr>
                        <m:num>
                          <m:r>
                            <a:rPr lang="en-US" sz="900" b="0" i="1" smtClean="0">
                              <a:latin typeface="Cambria Math" panose="02040503050406030204" pitchFamily="18" charset="0"/>
                            </a:rPr>
                            <m:t>𝜋</m:t>
                          </m:r>
                        </m:num>
                        <m:den>
                          <m:r>
                            <a:rPr lang="en-US" sz="900" b="0" i="1" smtClean="0">
                              <a:latin typeface="Cambria Math" panose="02040503050406030204" pitchFamily="18" charset="0"/>
                            </a:rPr>
                            <m:t>4</m:t>
                          </m:r>
                        </m:den>
                      </m:f>
                    </m:oMath>
                  </m:oMathPara>
                </a14:m>
                <a:endParaRPr lang="en-US" sz="900" dirty="0"/>
              </a:p>
            </p:txBody>
          </p:sp>
        </mc:Choice>
        <mc:Fallback xmlns="">
          <p:sp>
            <p:nvSpPr>
              <p:cNvPr id="73" name="Rectangle 72"/>
              <p:cNvSpPr>
                <a:spLocks noRot="1" noChangeAspect="1" noMove="1" noResize="1" noEditPoints="1" noAdjustHandles="1" noChangeArrowheads="1" noChangeShapeType="1" noTextEdit="1"/>
              </p:cNvSpPr>
              <p:nvPr/>
            </p:nvSpPr>
            <p:spPr>
              <a:xfrm>
                <a:off x="2444532" y="2807995"/>
                <a:ext cx="316957" cy="161378"/>
              </a:xfrm>
              <a:prstGeom prst="rect">
                <a:avLst/>
              </a:prstGeom>
              <a:blipFill rotWithShape="0">
                <a:blip r:embed="rId3"/>
                <a:stretch>
                  <a:fillRect l="-25926" t="-128571" r="-42593"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2444909" y="3457500"/>
                <a:ext cx="316957" cy="1613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type m:val="lin"/>
                          <m:ctrlPr>
                            <a:rPr lang="en-US" sz="900" b="0" i="1" smtClean="0">
                              <a:latin typeface="Cambria Math" panose="02040503050406030204" pitchFamily="18" charset="0"/>
                            </a:rPr>
                          </m:ctrlPr>
                        </m:fPr>
                        <m:num>
                          <m:r>
                            <a:rPr lang="en-US" sz="900" b="0" i="1" smtClean="0">
                              <a:latin typeface="Cambria Math" panose="02040503050406030204" pitchFamily="18" charset="0"/>
                            </a:rPr>
                            <m:t>−</m:t>
                          </m:r>
                          <m:r>
                            <a:rPr lang="en-US" sz="900" b="0" i="1" smtClean="0">
                              <a:latin typeface="Cambria Math" panose="02040503050406030204" pitchFamily="18" charset="0"/>
                            </a:rPr>
                            <m:t>𝜋</m:t>
                          </m:r>
                        </m:num>
                        <m:den>
                          <m:r>
                            <a:rPr lang="en-US" sz="900" b="0" i="1" smtClean="0">
                              <a:latin typeface="Cambria Math" panose="02040503050406030204" pitchFamily="18" charset="0"/>
                            </a:rPr>
                            <m:t>4</m:t>
                          </m:r>
                        </m:den>
                      </m:f>
                    </m:oMath>
                  </m:oMathPara>
                </a14:m>
                <a:endParaRPr lang="en-US" sz="900" dirty="0"/>
              </a:p>
            </p:txBody>
          </p:sp>
        </mc:Choice>
        <mc:Fallback xmlns="">
          <p:sp>
            <p:nvSpPr>
              <p:cNvPr id="74" name="Rectangle 73"/>
              <p:cNvSpPr>
                <a:spLocks noRot="1" noChangeAspect="1" noMove="1" noResize="1" noEditPoints="1" noAdjustHandles="1" noChangeArrowheads="1" noChangeShapeType="1" noTextEdit="1"/>
              </p:cNvSpPr>
              <p:nvPr/>
            </p:nvSpPr>
            <p:spPr>
              <a:xfrm>
                <a:off x="2444909" y="3457500"/>
                <a:ext cx="316957" cy="161378"/>
              </a:xfrm>
              <a:prstGeom prst="rect">
                <a:avLst/>
              </a:prstGeom>
              <a:blipFill rotWithShape="0">
                <a:blip r:embed="rId4"/>
                <a:stretch>
                  <a:fillRect l="-12963" t="-120690" r="-55556" b="-193103"/>
                </a:stretch>
              </a:blipFill>
            </p:spPr>
            <p:txBody>
              <a:bodyPr/>
              <a:lstStyle/>
              <a:p>
                <a:r>
                  <a:rPr lang="en-US">
                    <a:noFill/>
                  </a:rPr>
                  <a:t> </a:t>
                </a:r>
              </a:p>
            </p:txBody>
          </p:sp>
        </mc:Fallback>
      </mc:AlternateContent>
      <p:sp>
        <p:nvSpPr>
          <p:cNvPr id="78" name="TextBox 77"/>
          <p:cNvSpPr txBox="1"/>
          <p:nvPr/>
        </p:nvSpPr>
        <p:spPr>
          <a:xfrm>
            <a:off x="312658" y="3017315"/>
            <a:ext cx="554960" cy="253916"/>
          </a:xfrm>
          <a:prstGeom prst="rect">
            <a:avLst/>
          </a:prstGeom>
          <a:noFill/>
        </p:spPr>
        <p:txBody>
          <a:bodyPr wrap="none" rtlCol="0">
            <a:spAutoFit/>
          </a:bodyPr>
          <a:lstStyle/>
          <a:p>
            <a:r>
              <a:rPr lang="en-US" sz="1050" b="1" i="1" dirty="0" smtClean="0"/>
              <a:t>TS-QPI</a:t>
            </a:r>
            <a:endParaRPr lang="en-US" sz="1050" b="1" i="1" dirty="0"/>
          </a:p>
        </p:txBody>
      </p:sp>
      <p:cxnSp>
        <p:nvCxnSpPr>
          <p:cNvPr id="82" name="Straight Arrow Connector 81"/>
          <p:cNvCxnSpPr>
            <a:stCxn id="73" idx="0"/>
            <a:endCxn id="51" idx="4"/>
          </p:cNvCxnSpPr>
          <p:nvPr/>
        </p:nvCxnSpPr>
        <p:spPr>
          <a:xfrm flipV="1">
            <a:off x="2603011" y="2651092"/>
            <a:ext cx="1604" cy="156903"/>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289770" y="3427328"/>
            <a:ext cx="915635" cy="369332"/>
          </a:xfrm>
          <a:prstGeom prst="rect">
            <a:avLst/>
          </a:prstGeom>
          <a:noFill/>
        </p:spPr>
        <p:txBody>
          <a:bodyPr wrap="none" rtlCol="0">
            <a:spAutoFit/>
          </a:bodyPr>
          <a:lstStyle/>
          <a:p>
            <a:r>
              <a:rPr lang="en-US" sz="900" b="1" i="1" dirty="0" smtClean="0"/>
              <a:t>Local Oscillator</a:t>
            </a:r>
          </a:p>
          <a:p>
            <a:pPr algn="ctr"/>
            <a:r>
              <a:rPr lang="en-US" sz="900" b="1" i="1" dirty="0" smtClean="0"/>
              <a:t>f</a:t>
            </a:r>
            <a:r>
              <a:rPr lang="en-US" sz="900" b="1" i="1" baseline="-25000" dirty="0" smtClean="0"/>
              <a:t>0</a:t>
            </a:r>
            <a:r>
              <a:rPr lang="en-US" sz="900" b="1" i="1" dirty="0" smtClean="0"/>
              <a:t> = 5 GHz</a:t>
            </a:r>
          </a:p>
        </p:txBody>
      </p:sp>
      <p:cxnSp>
        <p:nvCxnSpPr>
          <p:cNvPr id="86" name="Straight Arrow Connector 85"/>
          <p:cNvCxnSpPr/>
          <p:nvPr/>
        </p:nvCxnSpPr>
        <p:spPr>
          <a:xfrm flipV="1">
            <a:off x="1498636" y="2797599"/>
            <a:ext cx="0" cy="4571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p:cNvCxnSpPr/>
          <p:nvPr/>
        </p:nvCxnSpPr>
        <p:spPr>
          <a:xfrm>
            <a:off x="1498636" y="3254749"/>
            <a:ext cx="4827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1958834" y="3191969"/>
            <a:ext cx="352982" cy="200055"/>
          </a:xfrm>
          <a:prstGeom prst="rect">
            <a:avLst/>
          </a:prstGeom>
          <a:noFill/>
        </p:spPr>
        <p:txBody>
          <a:bodyPr wrap="none" rtlCol="0">
            <a:spAutoFit/>
          </a:bodyPr>
          <a:lstStyle/>
          <a:p>
            <a:r>
              <a:rPr lang="en-US" sz="700" dirty="0" smtClean="0"/>
              <a:t>time</a:t>
            </a:r>
            <a:endParaRPr lang="en-US" sz="700" dirty="0"/>
          </a:p>
        </p:txBody>
      </p:sp>
      <p:sp>
        <p:nvSpPr>
          <p:cNvPr id="91" name="TextBox 90"/>
          <p:cNvSpPr txBox="1"/>
          <p:nvPr/>
        </p:nvSpPr>
        <p:spPr>
          <a:xfrm>
            <a:off x="1314268" y="2664633"/>
            <a:ext cx="564578" cy="200055"/>
          </a:xfrm>
          <a:prstGeom prst="rect">
            <a:avLst/>
          </a:prstGeom>
          <a:noFill/>
        </p:spPr>
        <p:txBody>
          <a:bodyPr wrap="none" rtlCol="0">
            <a:spAutoFit/>
          </a:bodyPr>
          <a:lstStyle/>
          <a:p>
            <a:r>
              <a:rPr lang="en-US" sz="700" dirty="0" smtClean="0"/>
              <a:t>Amplitude</a:t>
            </a:r>
            <a:endParaRPr lang="en-US" sz="700" dirty="0"/>
          </a:p>
        </p:txBody>
      </p:sp>
      <p:cxnSp>
        <p:nvCxnSpPr>
          <p:cNvPr id="92" name="Straight Arrow Connector 91"/>
          <p:cNvCxnSpPr/>
          <p:nvPr/>
        </p:nvCxnSpPr>
        <p:spPr>
          <a:xfrm flipH="1">
            <a:off x="1540640" y="2968111"/>
            <a:ext cx="206266" cy="0"/>
          </a:xfrm>
          <a:prstGeom prst="straightConnector1">
            <a:avLst/>
          </a:prstGeom>
          <a:ln>
            <a:headEnd type="triangle" w="sm" len="sm"/>
            <a:tailEnd type="triangle" w="sm" len="sm"/>
          </a:ln>
        </p:spPr>
        <p:style>
          <a:lnRef idx="1">
            <a:schemeClr val="dk1"/>
          </a:lnRef>
          <a:fillRef idx="0">
            <a:schemeClr val="dk1"/>
          </a:fillRef>
          <a:effectRef idx="0">
            <a:schemeClr val="dk1"/>
          </a:effectRef>
          <a:fontRef idx="minor">
            <a:schemeClr val="tx1"/>
          </a:fontRef>
        </p:style>
      </p:cxnSp>
      <p:sp>
        <p:nvSpPr>
          <p:cNvPr id="94" name="Freeform 93"/>
          <p:cNvSpPr/>
          <p:nvPr/>
        </p:nvSpPr>
        <p:spPr>
          <a:xfrm>
            <a:off x="1501652" y="3019681"/>
            <a:ext cx="379434" cy="453186"/>
          </a:xfrm>
          <a:custGeom>
            <a:avLst/>
            <a:gdLst>
              <a:gd name="connsiteX0" fmla="*/ 0 w 762000"/>
              <a:gd name="connsiteY0" fmla="*/ 476664 h 878328"/>
              <a:gd name="connsiteX1" fmla="*/ 114300 w 762000"/>
              <a:gd name="connsiteY1" fmla="*/ 9939 h 878328"/>
              <a:gd name="connsiteX2" fmla="*/ 304800 w 762000"/>
              <a:gd name="connsiteY2" fmla="*/ 867189 h 878328"/>
              <a:gd name="connsiteX3" fmla="*/ 504825 w 762000"/>
              <a:gd name="connsiteY3" fmla="*/ 19464 h 878328"/>
              <a:gd name="connsiteX4" fmla="*/ 638175 w 762000"/>
              <a:gd name="connsiteY4" fmla="*/ 867189 h 878328"/>
              <a:gd name="connsiteX5" fmla="*/ 762000 w 762000"/>
              <a:gd name="connsiteY5" fmla="*/ 476664 h 878328"/>
              <a:gd name="connsiteX0" fmla="*/ 0 w 762000"/>
              <a:gd name="connsiteY0" fmla="*/ 485775 h 888617"/>
              <a:gd name="connsiteX1" fmla="*/ 114300 w 762000"/>
              <a:gd name="connsiteY1" fmla="*/ 19050 h 888617"/>
              <a:gd name="connsiteX2" fmla="*/ 304800 w 762000"/>
              <a:gd name="connsiteY2" fmla="*/ 876300 h 888617"/>
              <a:gd name="connsiteX3" fmla="*/ 504825 w 762000"/>
              <a:gd name="connsiteY3" fmla="*/ 0 h 888617"/>
              <a:gd name="connsiteX4" fmla="*/ 638175 w 762000"/>
              <a:gd name="connsiteY4" fmla="*/ 876300 h 888617"/>
              <a:gd name="connsiteX5" fmla="*/ 762000 w 762000"/>
              <a:gd name="connsiteY5" fmla="*/ 485775 h 888617"/>
              <a:gd name="connsiteX0" fmla="*/ 0 w 762000"/>
              <a:gd name="connsiteY0" fmla="*/ 485858 h 933541"/>
              <a:gd name="connsiteX1" fmla="*/ 114300 w 762000"/>
              <a:gd name="connsiteY1" fmla="*/ 19133 h 933541"/>
              <a:gd name="connsiteX2" fmla="*/ 304800 w 762000"/>
              <a:gd name="connsiteY2" fmla="*/ 933533 h 933541"/>
              <a:gd name="connsiteX3" fmla="*/ 504825 w 762000"/>
              <a:gd name="connsiteY3" fmla="*/ 83 h 933541"/>
              <a:gd name="connsiteX4" fmla="*/ 638175 w 762000"/>
              <a:gd name="connsiteY4" fmla="*/ 876383 h 933541"/>
              <a:gd name="connsiteX5" fmla="*/ 762000 w 762000"/>
              <a:gd name="connsiteY5" fmla="*/ 485858 h 933541"/>
              <a:gd name="connsiteX0" fmla="*/ 0 w 762000"/>
              <a:gd name="connsiteY0" fmla="*/ 485775 h 944241"/>
              <a:gd name="connsiteX1" fmla="*/ 114300 w 762000"/>
              <a:gd name="connsiteY1" fmla="*/ 19050 h 944241"/>
              <a:gd name="connsiteX2" fmla="*/ 304800 w 762000"/>
              <a:gd name="connsiteY2" fmla="*/ 933450 h 944241"/>
              <a:gd name="connsiteX3" fmla="*/ 504825 w 762000"/>
              <a:gd name="connsiteY3" fmla="*/ 0 h 944241"/>
              <a:gd name="connsiteX4" fmla="*/ 647700 w 762000"/>
              <a:gd name="connsiteY4" fmla="*/ 933450 h 944241"/>
              <a:gd name="connsiteX5" fmla="*/ 762000 w 762000"/>
              <a:gd name="connsiteY5" fmla="*/ 485775 h 944241"/>
              <a:gd name="connsiteX0" fmla="*/ 0 w 762025"/>
              <a:gd name="connsiteY0" fmla="*/ 485775 h 944241"/>
              <a:gd name="connsiteX1" fmla="*/ 114300 w 762025"/>
              <a:gd name="connsiteY1" fmla="*/ 19050 h 944241"/>
              <a:gd name="connsiteX2" fmla="*/ 304800 w 762025"/>
              <a:gd name="connsiteY2" fmla="*/ 933450 h 944241"/>
              <a:gd name="connsiteX3" fmla="*/ 504825 w 762025"/>
              <a:gd name="connsiteY3" fmla="*/ 0 h 944241"/>
              <a:gd name="connsiteX4" fmla="*/ 647700 w 762025"/>
              <a:gd name="connsiteY4" fmla="*/ 933450 h 944241"/>
              <a:gd name="connsiteX5" fmla="*/ 762000 w 762025"/>
              <a:gd name="connsiteY5" fmla="*/ 485775 h 944241"/>
              <a:gd name="connsiteX0" fmla="*/ 0 w 762000"/>
              <a:gd name="connsiteY0" fmla="*/ 485775 h 944241"/>
              <a:gd name="connsiteX1" fmla="*/ 114300 w 762000"/>
              <a:gd name="connsiteY1" fmla="*/ 19050 h 944241"/>
              <a:gd name="connsiteX2" fmla="*/ 304800 w 762000"/>
              <a:gd name="connsiteY2" fmla="*/ 933450 h 944241"/>
              <a:gd name="connsiteX3" fmla="*/ 504825 w 762000"/>
              <a:gd name="connsiteY3" fmla="*/ 0 h 944241"/>
              <a:gd name="connsiteX4" fmla="*/ 647700 w 762000"/>
              <a:gd name="connsiteY4" fmla="*/ 933450 h 944241"/>
              <a:gd name="connsiteX5" fmla="*/ 762000 w 762000"/>
              <a:gd name="connsiteY5" fmla="*/ 485775 h 944241"/>
              <a:gd name="connsiteX0" fmla="*/ 0 w 790575"/>
              <a:gd name="connsiteY0" fmla="*/ 485775 h 944241"/>
              <a:gd name="connsiteX1" fmla="*/ 114300 w 790575"/>
              <a:gd name="connsiteY1" fmla="*/ 19050 h 944241"/>
              <a:gd name="connsiteX2" fmla="*/ 304800 w 790575"/>
              <a:gd name="connsiteY2" fmla="*/ 933450 h 944241"/>
              <a:gd name="connsiteX3" fmla="*/ 504825 w 790575"/>
              <a:gd name="connsiteY3" fmla="*/ 0 h 944241"/>
              <a:gd name="connsiteX4" fmla="*/ 647700 w 790575"/>
              <a:gd name="connsiteY4" fmla="*/ 933450 h 944241"/>
              <a:gd name="connsiteX5" fmla="*/ 790575 w 790575"/>
              <a:gd name="connsiteY5" fmla="*/ 485775 h 944241"/>
              <a:gd name="connsiteX0" fmla="*/ 0 w 790575"/>
              <a:gd name="connsiteY0" fmla="*/ 485775 h 944241"/>
              <a:gd name="connsiteX1" fmla="*/ 114300 w 790575"/>
              <a:gd name="connsiteY1" fmla="*/ 19050 h 944241"/>
              <a:gd name="connsiteX2" fmla="*/ 304800 w 790575"/>
              <a:gd name="connsiteY2" fmla="*/ 933450 h 944241"/>
              <a:gd name="connsiteX3" fmla="*/ 504825 w 790575"/>
              <a:gd name="connsiteY3" fmla="*/ 0 h 944241"/>
              <a:gd name="connsiteX4" fmla="*/ 685800 w 790575"/>
              <a:gd name="connsiteY4" fmla="*/ 933450 h 944241"/>
              <a:gd name="connsiteX5" fmla="*/ 790575 w 790575"/>
              <a:gd name="connsiteY5" fmla="*/ 485775 h 94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575" h="944241">
                <a:moveTo>
                  <a:pt x="0" y="485775"/>
                </a:moveTo>
                <a:cubicBezTo>
                  <a:pt x="31750" y="219868"/>
                  <a:pt x="63500" y="-55562"/>
                  <a:pt x="114300" y="19050"/>
                </a:cubicBezTo>
                <a:cubicBezTo>
                  <a:pt x="165100" y="93662"/>
                  <a:pt x="239713" y="936625"/>
                  <a:pt x="304800" y="933450"/>
                </a:cubicBezTo>
                <a:cubicBezTo>
                  <a:pt x="369888" y="930275"/>
                  <a:pt x="441325" y="0"/>
                  <a:pt x="504825" y="0"/>
                </a:cubicBezTo>
                <a:cubicBezTo>
                  <a:pt x="568325" y="0"/>
                  <a:pt x="638175" y="852488"/>
                  <a:pt x="685800" y="933450"/>
                </a:cubicBezTo>
                <a:cubicBezTo>
                  <a:pt x="733425" y="1014413"/>
                  <a:pt x="782638" y="617538"/>
                  <a:pt x="790575" y="48577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05" name="Elbow Connector 104"/>
          <p:cNvCxnSpPr>
            <a:endCxn id="74" idx="0"/>
          </p:cNvCxnSpPr>
          <p:nvPr/>
        </p:nvCxnSpPr>
        <p:spPr>
          <a:xfrm>
            <a:off x="2065393" y="3212734"/>
            <a:ext cx="537995" cy="244765"/>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p:nvPr/>
        </p:nvCxnSpPr>
        <p:spPr>
          <a:xfrm>
            <a:off x="35296" y="3216347"/>
            <a:ext cx="2494944" cy="641383"/>
          </a:xfrm>
          <a:prstGeom prst="bentConnector3">
            <a:avLst>
              <a:gd name="adj1" fmla="val 52016"/>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10" name="Oval 109"/>
          <p:cNvSpPr/>
          <p:nvPr/>
        </p:nvSpPr>
        <p:spPr>
          <a:xfrm flipV="1">
            <a:off x="2530617" y="3786540"/>
            <a:ext cx="148750" cy="1487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11" name="Straight Arrow Connector 110"/>
          <p:cNvCxnSpPr>
            <a:stCxn id="74" idx="2"/>
            <a:endCxn id="110" idx="4"/>
          </p:cNvCxnSpPr>
          <p:nvPr/>
        </p:nvCxnSpPr>
        <p:spPr>
          <a:xfrm>
            <a:off x="2603388" y="3618878"/>
            <a:ext cx="1604" cy="16766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580526" y="3833160"/>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2580526" y="3833160"/>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580526" y="2548569"/>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2580526" y="2548569"/>
            <a:ext cx="56109" cy="5610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51" idx="6"/>
            <a:endCxn id="128" idx="1"/>
          </p:cNvCxnSpPr>
          <p:nvPr/>
        </p:nvCxnSpPr>
        <p:spPr>
          <a:xfrm flipV="1">
            <a:off x="2678989" y="2575312"/>
            <a:ext cx="311091" cy="140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0" idx="6"/>
            <a:endCxn id="136" idx="1"/>
          </p:cNvCxnSpPr>
          <p:nvPr/>
        </p:nvCxnSpPr>
        <p:spPr>
          <a:xfrm flipV="1">
            <a:off x="2679366" y="3858015"/>
            <a:ext cx="310714" cy="289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104273" y="2279945"/>
            <a:ext cx="649537" cy="230832"/>
          </a:xfrm>
          <a:prstGeom prst="rect">
            <a:avLst/>
          </a:prstGeom>
          <a:noFill/>
        </p:spPr>
        <p:txBody>
          <a:bodyPr wrap="none" rtlCol="0">
            <a:spAutoFit/>
          </a:bodyPr>
          <a:lstStyle/>
          <a:p>
            <a:r>
              <a:rPr lang="en-US" sz="900" b="1" i="1" dirty="0" err="1" smtClean="0"/>
              <a:t>cos</a:t>
            </a:r>
            <a:r>
              <a:rPr lang="en-US" sz="900" b="1" i="1" dirty="0" smtClean="0"/>
              <a:t>(2</a:t>
            </a:r>
            <a:r>
              <a:rPr lang="el-GR" sz="900" b="1" i="1" dirty="0" smtClean="0"/>
              <a:t>π</a:t>
            </a:r>
            <a:r>
              <a:rPr lang="en-US" sz="900" b="1" i="1" dirty="0" smtClean="0"/>
              <a:t>f</a:t>
            </a:r>
            <a:r>
              <a:rPr lang="en-US" sz="900" b="1" i="1" baseline="-25000" dirty="0" smtClean="0"/>
              <a:t>0</a:t>
            </a:r>
            <a:r>
              <a:rPr lang="en-US" sz="900" b="1" i="1" dirty="0" smtClean="0"/>
              <a:t>t)</a:t>
            </a:r>
            <a:endParaRPr lang="en-US" sz="900" b="1" i="1" dirty="0"/>
          </a:p>
        </p:txBody>
      </p:sp>
      <p:sp>
        <p:nvSpPr>
          <p:cNvPr id="127" name="TextBox 126"/>
          <p:cNvSpPr txBox="1"/>
          <p:nvPr/>
        </p:nvSpPr>
        <p:spPr>
          <a:xfrm>
            <a:off x="2086306" y="3886503"/>
            <a:ext cx="630301" cy="230832"/>
          </a:xfrm>
          <a:prstGeom prst="rect">
            <a:avLst/>
          </a:prstGeom>
          <a:noFill/>
        </p:spPr>
        <p:txBody>
          <a:bodyPr wrap="none" rtlCol="0">
            <a:spAutoFit/>
          </a:bodyPr>
          <a:lstStyle/>
          <a:p>
            <a:r>
              <a:rPr lang="en-US" sz="900" b="1" i="1" dirty="0" smtClean="0"/>
              <a:t>sin(2</a:t>
            </a:r>
            <a:r>
              <a:rPr lang="el-GR" sz="900" b="1" i="1" dirty="0" smtClean="0"/>
              <a:t>π</a:t>
            </a:r>
            <a:r>
              <a:rPr lang="en-US" sz="900" b="1" i="1" dirty="0" smtClean="0"/>
              <a:t>f</a:t>
            </a:r>
            <a:r>
              <a:rPr lang="en-US" sz="900" b="1" i="1" baseline="-25000" dirty="0" smtClean="0"/>
              <a:t>0</a:t>
            </a:r>
            <a:r>
              <a:rPr lang="en-US" sz="900" b="1" i="1" dirty="0" smtClean="0"/>
              <a:t>t)</a:t>
            </a:r>
            <a:endParaRPr lang="en-US" sz="900" b="1" i="1" dirty="0"/>
          </a:p>
        </p:txBody>
      </p:sp>
      <p:grpSp>
        <p:nvGrpSpPr>
          <p:cNvPr id="134" name="Group 133"/>
          <p:cNvGrpSpPr/>
          <p:nvPr/>
        </p:nvGrpSpPr>
        <p:grpSpPr>
          <a:xfrm>
            <a:off x="2944397" y="2413006"/>
            <a:ext cx="291335" cy="377495"/>
            <a:chOff x="7023261" y="2298184"/>
            <a:chExt cx="607017" cy="786533"/>
          </a:xfrm>
        </p:grpSpPr>
        <p:sp>
          <p:nvSpPr>
            <p:cNvPr id="128" name="Rectangle 127"/>
            <p:cNvSpPr/>
            <p:nvPr/>
          </p:nvSpPr>
          <p:spPr>
            <a:xfrm>
              <a:off x="7118424" y="2426245"/>
              <a:ext cx="420223" cy="420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129" name="TextBox 128"/>
            <p:cNvSpPr txBox="1"/>
            <p:nvPr/>
          </p:nvSpPr>
          <p:spPr>
            <a:xfrm>
              <a:off x="7023261" y="2298184"/>
              <a:ext cx="598522" cy="705397"/>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sp>
          <p:nvSpPr>
            <p:cNvPr id="130" name="TextBox 129"/>
            <p:cNvSpPr txBox="1"/>
            <p:nvPr/>
          </p:nvSpPr>
          <p:spPr>
            <a:xfrm>
              <a:off x="7031756" y="2379318"/>
              <a:ext cx="598522" cy="705399"/>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cxnSp>
          <p:nvCxnSpPr>
            <p:cNvPr id="133" name="Straight Connector 132"/>
            <p:cNvCxnSpPr/>
            <p:nvPr/>
          </p:nvCxnSpPr>
          <p:spPr>
            <a:xfrm flipH="1">
              <a:off x="7293471" y="2539829"/>
              <a:ext cx="50800" cy="18571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0" name="TextBox 139"/>
          <p:cNvSpPr txBox="1"/>
          <p:nvPr/>
        </p:nvSpPr>
        <p:spPr>
          <a:xfrm>
            <a:off x="2753882" y="2653328"/>
            <a:ext cx="873957" cy="369332"/>
          </a:xfrm>
          <a:prstGeom prst="rect">
            <a:avLst/>
          </a:prstGeom>
          <a:noFill/>
        </p:spPr>
        <p:txBody>
          <a:bodyPr wrap="none" rtlCol="0">
            <a:spAutoFit/>
          </a:bodyPr>
          <a:lstStyle/>
          <a:p>
            <a:pPr algn="ctr"/>
            <a:r>
              <a:rPr lang="en-US" sz="900" b="1" i="1" dirty="0" smtClean="0"/>
              <a:t>Low pass filter</a:t>
            </a:r>
          </a:p>
          <a:p>
            <a:pPr algn="ctr"/>
            <a:r>
              <a:rPr lang="en-US" sz="900" b="1" i="1" dirty="0" smtClean="0"/>
              <a:t>(0 – 0.75 GHz)</a:t>
            </a:r>
            <a:endParaRPr lang="en-US" sz="900" b="1" i="1" dirty="0"/>
          </a:p>
        </p:txBody>
      </p:sp>
      <p:sp>
        <p:nvSpPr>
          <p:cNvPr id="144" name="TextBox 143"/>
          <p:cNvSpPr txBox="1"/>
          <p:nvPr/>
        </p:nvSpPr>
        <p:spPr>
          <a:xfrm>
            <a:off x="2784003" y="3923672"/>
            <a:ext cx="873957" cy="369332"/>
          </a:xfrm>
          <a:prstGeom prst="rect">
            <a:avLst/>
          </a:prstGeom>
          <a:noFill/>
        </p:spPr>
        <p:txBody>
          <a:bodyPr wrap="none" rtlCol="0">
            <a:spAutoFit/>
          </a:bodyPr>
          <a:lstStyle/>
          <a:p>
            <a:pPr algn="ctr"/>
            <a:r>
              <a:rPr lang="en-US" sz="900" b="1" i="1" dirty="0" smtClean="0"/>
              <a:t>Low pass filter</a:t>
            </a:r>
          </a:p>
          <a:p>
            <a:pPr algn="ctr"/>
            <a:r>
              <a:rPr lang="en-US" sz="900" b="1" i="1" dirty="0" smtClean="0"/>
              <a:t>(0 – 0.75 GHz)</a:t>
            </a:r>
            <a:endParaRPr lang="en-US" sz="900" b="1" i="1" dirty="0"/>
          </a:p>
        </p:txBody>
      </p:sp>
      <p:sp>
        <p:nvSpPr>
          <p:cNvPr id="151" name="TextBox 150"/>
          <p:cNvSpPr txBox="1"/>
          <p:nvPr/>
        </p:nvSpPr>
        <p:spPr>
          <a:xfrm>
            <a:off x="3990066" y="2533828"/>
            <a:ext cx="221536" cy="261610"/>
          </a:xfrm>
          <a:prstGeom prst="rect">
            <a:avLst/>
          </a:prstGeom>
          <a:noFill/>
        </p:spPr>
        <p:txBody>
          <a:bodyPr wrap="none" rtlCol="0">
            <a:spAutoFit/>
          </a:bodyPr>
          <a:lstStyle/>
          <a:p>
            <a:pPr algn="ctr"/>
            <a:r>
              <a:rPr lang="en-US" sz="1050" b="1" i="1" dirty="0" smtClean="0"/>
              <a:t>I</a:t>
            </a:r>
            <a:endParaRPr lang="en-US" sz="1050" b="1" i="1" dirty="0"/>
          </a:p>
        </p:txBody>
      </p:sp>
      <p:sp>
        <p:nvSpPr>
          <p:cNvPr id="152" name="TextBox 151"/>
          <p:cNvSpPr txBox="1"/>
          <p:nvPr/>
        </p:nvSpPr>
        <p:spPr>
          <a:xfrm>
            <a:off x="3965684" y="3833251"/>
            <a:ext cx="280846" cy="261610"/>
          </a:xfrm>
          <a:prstGeom prst="rect">
            <a:avLst/>
          </a:prstGeom>
          <a:noFill/>
        </p:spPr>
        <p:txBody>
          <a:bodyPr wrap="none" rtlCol="0">
            <a:spAutoFit/>
          </a:bodyPr>
          <a:lstStyle/>
          <a:p>
            <a:pPr algn="ctr"/>
            <a:r>
              <a:rPr lang="en-US" sz="1050" b="1" i="1" dirty="0" smtClean="0"/>
              <a:t>Q</a:t>
            </a:r>
            <a:endParaRPr lang="en-US" sz="1050" b="1" i="1" dirty="0"/>
          </a:p>
        </p:txBody>
      </p:sp>
      <p:grpSp>
        <p:nvGrpSpPr>
          <p:cNvPr id="183" name="Group 182"/>
          <p:cNvGrpSpPr/>
          <p:nvPr/>
        </p:nvGrpSpPr>
        <p:grpSpPr>
          <a:xfrm>
            <a:off x="3106721" y="1889704"/>
            <a:ext cx="1214919" cy="620844"/>
            <a:chOff x="9558" y="2701984"/>
            <a:chExt cx="2531359" cy="1293567"/>
          </a:xfrm>
        </p:grpSpPr>
        <p:cxnSp>
          <p:nvCxnSpPr>
            <p:cNvPr id="184" name="Straight Arrow Connector 183"/>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6" name="Freeform 185"/>
            <p:cNvSpPr/>
            <p:nvPr/>
          </p:nvSpPr>
          <p:spPr>
            <a:xfrm>
              <a:off x="412750" y="3353888"/>
              <a:ext cx="727074" cy="585029"/>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30200 h 576593"/>
                <a:gd name="connsiteX1" fmla="*/ 101600 w 727074"/>
                <a:gd name="connsiteY1" fmla="*/ 254000 h 576593"/>
                <a:gd name="connsiteX2" fmla="*/ 152400 w 727074"/>
                <a:gd name="connsiteY2" fmla="*/ 571500 h 576593"/>
                <a:gd name="connsiteX3" fmla="*/ 215900 w 727074"/>
                <a:gd name="connsiteY3" fmla="*/ 139700 h 576593"/>
                <a:gd name="connsiteX4" fmla="*/ 266700 w 727074"/>
                <a:gd name="connsiteY4" fmla="*/ 571500 h 576593"/>
                <a:gd name="connsiteX5" fmla="*/ 330200 w 727074"/>
                <a:gd name="connsiteY5" fmla="*/ 0 h 576593"/>
                <a:gd name="connsiteX6" fmla="*/ 355600 w 727074"/>
                <a:gd name="connsiteY6" fmla="*/ 571500 h 576593"/>
                <a:gd name="connsiteX7" fmla="*/ 419100 w 727074"/>
                <a:gd name="connsiteY7" fmla="*/ 177800 h 576593"/>
                <a:gd name="connsiteX8" fmla="*/ 444500 w 727074"/>
                <a:gd name="connsiteY8" fmla="*/ 571500 h 576593"/>
                <a:gd name="connsiteX9" fmla="*/ 508000 w 727074"/>
                <a:gd name="connsiteY9" fmla="*/ 304800 h 576593"/>
                <a:gd name="connsiteX10" fmla="*/ 533400 w 727074"/>
                <a:gd name="connsiteY10" fmla="*/ 571500 h 576593"/>
                <a:gd name="connsiteX11" fmla="*/ 584200 w 727074"/>
                <a:gd name="connsiteY11" fmla="*/ 431800 h 576593"/>
                <a:gd name="connsiteX12" fmla="*/ 622300 w 727074"/>
                <a:gd name="connsiteY12" fmla="*/ 571500 h 576593"/>
                <a:gd name="connsiteX13" fmla="*/ 671513 w 727074"/>
                <a:gd name="connsiteY13" fmla="*/ 546100 h 576593"/>
                <a:gd name="connsiteX14" fmla="*/ 727074 w 727074"/>
                <a:gd name="connsiteY14" fmla="*/ 546101 h 576593"/>
                <a:gd name="connsiteX0" fmla="*/ 0 w 727074"/>
                <a:gd name="connsiteY0" fmla="*/ 330200 h 576593"/>
                <a:gd name="connsiteX1" fmla="*/ 101600 w 727074"/>
                <a:gd name="connsiteY1" fmla="*/ 254000 h 576593"/>
                <a:gd name="connsiteX2" fmla="*/ 215900 w 727074"/>
                <a:gd name="connsiteY2" fmla="*/ 139700 h 576593"/>
                <a:gd name="connsiteX3" fmla="*/ 266700 w 727074"/>
                <a:gd name="connsiteY3" fmla="*/ 571500 h 576593"/>
                <a:gd name="connsiteX4" fmla="*/ 330200 w 727074"/>
                <a:gd name="connsiteY4" fmla="*/ 0 h 576593"/>
                <a:gd name="connsiteX5" fmla="*/ 355600 w 727074"/>
                <a:gd name="connsiteY5" fmla="*/ 571500 h 576593"/>
                <a:gd name="connsiteX6" fmla="*/ 419100 w 727074"/>
                <a:gd name="connsiteY6" fmla="*/ 177800 h 576593"/>
                <a:gd name="connsiteX7" fmla="*/ 444500 w 727074"/>
                <a:gd name="connsiteY7" fmla="*/ 571500 h 576593"/>
                <a:gd name="connsiteX8" fmla="*/ 508000 w 727074"/>
                <a:gd name="connsiteY8" fmla="*/ 304800 h 576593"/>
                <a:gd name="connsiteX9" fmla="*/ 533400 w 727074"/>
                <a:gd name="connsiteY9" fmla="*/ 571500 h 576593"/>
                <a:gd name="connsiteX10" fmla="*/ 584200 w 727074"/>
                <a:gd name="connsiteY10" fmla="*/ 431800 h 576593"/>
                <a:gd name="connsiteX11" fmla="*/ 622300 w 727074"/>
                <a:gd name="connsiteY11" fmla="*/ 571500 h 576593"/>
                <a:gd name="connsiteX12" fmla="*/ 671513 w 727074"/>
                <a:gd name="connsiteY12" fmla="*/ 546100 h 576593"/>
                <a:gd name="connsiteX13" fmla="*/ 727074 w 727074"/>
                <a:gd name="connsiteY13" fmla="*/ 546101 h 576593"/>
                <a:gd name="connsiteX0" fmla="*/ 0 w 727074"/>
                <a:gd name="connsiteY0" fmla="*/ 347793 h 594186"/>
                <a:gd name="connsiteX1" fmla="*/ 101600 w 727074"/>
                <a:gd name="connsiteY1" fmla="*/ 271593 h 594186"/>
                <a:gd name="connsiteX2" fmla="*/ 215900 w 727074"/>
                <a:gd name="connsiteY2" fmla="*/ 157293 h 594186"/>
                <a:gd name="connsiteX3" fmla="*/ 330200 w 727074"/>
                <a:gd name="connsiteY3" fmla="*/ 17593 h 594186"/>
                <a:gd name="connsiteX4" fmla="*/ 355600 w 727074"/>
                <a:gd name="connsiteY4" fmla="*/ 589093 h 594186"/>
                <a:gd name="connsiteX5" fmla="*/ 419100 w 727074"/>
                <a:gd name="connsiteY5" fmla="*/ 195393 h 594186"/>
                <a:gd name="connsiteX6" fmla="*/ 444500 w 727074"/>
                <a:gd name="connsiteY6" fmla="*/ 589093 h 594186"/>
                <a:gd name="connsiteX7" fmla="*/ 508000 w 727074"/>
                <a:gd name="connsiteY7" fmla="*/ 322393 h 594186"/>
                <a:gd name="connsiteX8" fmla="*/ 533400 w 727074"/>
                <a:gd name="connsiteY8" fmla="*/ 589093 h 594186"/>
                <a:gd name="connsiteX9" fmla="*/ 584200 w 727074"/>
                <a:gd name="connsiteY9" fmla="*/ 449393 h 594186"/>
                <a:gd name="connsiteX10" fmla="*/ 622300 w 727074"/>
                <a:gd name="connsiteY10" fmla="*/ 589093 h 594186"/>
                <a:gd name="connsiteX11" fmla="*/ 671513 w 727074"/>
                <a:gd name="connsiteY11" fmla="*/ 563693 h 594186"/>
                <a:gd name="connsiteX12" fmla="*/ 727074 w 727074"/>
                <a:gd name="connsiteY12" fmla="*/ 563694 h 594186"/>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444500 w 727074"/>
                <a:gd name="connsiteY5" fmla="*/ 571780 h 576873"/>
                <a:gd name="connsiteX6" fmla="*/ 508000 w 727074"/>
                <a:gd name="connsiteY6" fmla="*/ 305080 h 576873"/>
                <a:gd name="connsiteX7" fmla="*/ 533400 w 727074"/>
                <a:gd name="connsiteY7" fmla="*/ 571780 h 576873"/>
                <a:gd name="connsiteX8" fmla="*/ 584200 w 727074"/>
                <a:gd name="connsiteY8" fmla="*/ 432080 h 576873"/>
                <a:gd name="connsiteX9" fmla="*/ 622300 w 727074"/>
                <a:gd name="connsiteY9" fmla="*/ 571780 h 576873"/>
                <a:gd name="connsiteX10" fmla="*/ 671513 w 727074"/>
                <a:gd name="connsiteY10" fmla="*/ 546380 h 576873"/>
                <a:gd name="connsiteX11" fmla="*/ 727074 w 727074"/>
                <a:gd name="connsiteY11"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33400 w 727074"/>
                <a:gd name="connsiteY6" fmla="*/ 571780 h 576873"/>
                <a:gd name="connsiteX7" fmla="*/ 584200 w 727074"/>
                <a:gd name="connsiteY7" fmla="*/ 432080 h 576873"/>
                <a:gd name="connsiteX8" fmla="*/ 622300 w 727074"/>
                <a:gd name="connsiteY8" fmla="*/ 571780 h 576873"/>
                <a:gd name="connsiteX9" fmla="*/ 671513 w 727074"/>
                <a:gd name="connsiteY9" fmla="*/ 546380 h 576873"/>
                <a:gd name="connsiteX10" fmla="*/ 727074 w 727074"/>
                <a:gd name="connsiteY10"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8636 h 585029"/>
                <a:gd name="connsiteX1" fmla="*/ 101600 w 727074"/>
                <a:gd name="connsiteY1" fmla="*/ 262436 h 585029"/>
                <a:gd name="connsiteX2" fmla="*/ 215900 w 727074"/>
                <a:gd name="connsiteY2" fmla="*/ 478336 h 585029"/>
                <a:gd name="connsiteX3" fmla="*/ 330200 w 727074"/>
                <a:gd name="connsiteY3" fmla="*/ 8436 h 585029"/>
                <a:gd name="connsiteX4" fmla="*/ 419100 w 727074"/>
                <a:gd name="connsiteY4" fmla="*/ 186236 h 585029"/>
                <a:gd name="connsiteX5" fmla="*/ 508000 w 727074"/>
                <a:gd name="connsiteY5" fmla="*/ 313236 h 585029"/>
                <a:gd name="connsiteX6" fmla="*/ 584200 w 727074"/>
                <a:gd name="connsiteY6" fmla="*/ 440236 h 585029"/>
                <a:gd name="connsiteX7" fmla="*/ 622300 w 727074"/>
                <a:gd name="connsiteY7" fmla="*/ 579936 h 585029"/>
                <a:gd name="connsiteX8" fmla="*/ 671513 w 727074"/>
                <a:gd name="connsiteY8" fmla="*/ 554536 h 585029"/>
                <a:gd name="connsiteX9" fmla="*/ 727074 w 727074"/>
                <a:gd name="connsiteY9" fmla="*/ 554537 h 58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5029">
                  <a:moveTo>
                    <a:pt x="0" y="338636"/>
                  </a:moveTo>
                  <a:cubicBezTo>
                    <a:pt x="21167" y="322761"/>
                    <a:pt x="65617" y="239153"/>
                    <a:pt x="101600" y="262436"/>
                  </a:cubicBezTo>
                  <a:cubicBezTo>
                    <a:pt x="137583" y="285719"/>
                    <a:pt x="177800" y="520669"/>
                    <a:pt x="215900" y="478336"/>
                  </a:cubicBezTo>
                  <a:cubicBezTo>
                    <a:pt x="254000" y="436003"/>
                    <a:pt x="296333" y="57119"/>
                    <a:pt x="330200" y="8436"/>
                  </a:cubicBezTo>
                  <a:cubicBezTo>
                    <a:pt x="364067" y="-40247"/>
                    <a:pt x="389467" y="135436"/>
                    <a:pt x="419100" y="186236"/>
                  </a:cubicBezTo>
                  <a:cubicBezTo>
                    <a:pt x="448733" y="237036"/>
                    <a:pt x="480483" y="270903"/>
                    <a:pt x="508000" y="313236"/>
                  </a:cubicBezTo>
                  <a:cubicBezTo>
                    <a:pt x="535517" y="355569"/>
                    <a:pt x="565150" y="395786"/>
                    <a:pt x="584200" y="440236"/>
                  </a:cubicBezTo>
                  <a:cubicBezTo>
                    <a:pt x="603250" y="484686"/>
                    <a:pt x="607748" y="560886"/>
                    <a:pt x="622300" y="579936"/>
                  </a:cubicBezTo>
                  <a:cubicBezTo>
                    <a:pt x="636852" y="598986"/>
                    <a:pt x="654051" y="558769"/>
                    <a:pt x="671513" y="554536"/>
                  </a:cubicBezTo>
                  <a:cubicBezTo>
                    <a:pt x="688975" y="550303"/>
                    <a:pt x="718078" y="571206"/>
                    <a:pt x="727074" y="5545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7" name="Freeform 186"/>
            <p:cNvSpPr/>
            <p:nvPr/>
          </p:nvSpPr>
          <p:spPr>
            <a:xfrm>
              <a:off x="1137441" y="3353293"/>
              <a:ext cx="758032" cy="585423"/>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58306 h 585423"/>
                <a:gd name="connsiteX1" fmla="*/ 37308 w 758032"/>
                <a:gd name="connsiteY1" fmla="*/ 431306 h 585423"/>
                <a:gd name="connsiteX2" fmla="*/ 132557 w 758032"/>
                <a:gd name="connsiteY2" fmla="*/ 263031 h 585423"/>
                <a:gd name="connsiteX3" fmla="*/ 259557 w 758032"/>
                <a:gd name="connsiteY3" fmla="*/ 491631 h 585423"/>
                <a:gd name="connsiteX4" fmla="*/ 361157 w 758032"/>
                <a:gd name="connsiteY4" fmla="*/ 9031 h 585423"/>
                <a:gd name="connsiteX5" fmla="*/ 450057 w 758032"/>
                <a:gd name="connsiteY5" fmla="*/ 186831 h 585423"/>
                <a:gd name="connsiteX6" fmla="*/ 538957 w 758032"/>
                <a:gd name="connsiteY6" fmla="*/ 313831 h 585423"/>
                <a:gd name="connsiteX7" fmla="*/ 615157 w 758032"/>
                <a:gd name="connsiteY7" fmla="*/ 440831 h 585423"/>
                <a:gd name="connsiteX8" fmla="*/ 653257 w 758032"/>
                <a:gd name="connsiteY8" fmla="*/ 580531 h 585423"/>
                <a:gd name="connsiteX9" fmla="*/ 702470 w 758032"/>
                <a:gd name="connsiteY9" fmla="*/ 555131 h 585423"/>
                <a:gd name="connsiteX10" fmla="*/ 758032 w 758032"/>
                <a:gd name="connsiteY10" fmla="*/ 569418 h 58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032" h="585423">
                  <a:moveTo>
                    <a:pt x="0" y="558306"/>
                  </a:moveTo>
                  <a:cubicBezTo>
                    <a:pt x="1058" y="573652"/>
                    <a:pt x="15215" y="480518"/>
                    <a:pt x="37308" y="431306"/>
                  </a:cubicBezTo>
                  <a:cubicBezTo>
                    <a:pt x="59401" y="382094"/>
                    <a:pt x="95516" y="252977"/>
                    <a:pt x="132557" y="263031"/>
                  </a:cubicBezTo>
                  <a:cubicBezTo>
                    <a:pt x="169598" y="273085"/>
                    <a:pt x="221457" y="533964"/>
                    <a:pt x="259557" y="491631"/>
                  </a:cubicBezTo>
                  <a:cubicBezTo>
                    <a:pt x="297657" y="449298"/>
                    <a:pt x="329407" y="59831"/>
                    <a:pt x="361157" y="9031"/>
                  </a:cubicBezTo>
                  <a:cubicBezTo>
                    <a:pt x="392907" y="-41769"/>
                    <a:pt x="420424" y="136031"/>
                    <a:pt x="450057" y="186831"/>
                  </a:cubicBezTo>
                  <a:cubicBezTo>
                    <a:pt x="479690" y="237631"/>
                    <a:pt x="511440" y="271498"/>
                    <a:pt x="538957" y="313831"/>
                  </a:cubicBezTo>
                  <a:cubicBezTo>
                    <a:pt x="566474" y="356164"/>
                    <a:pt x="596107" y="396381"/>
                    <a:pt x="615157" y="440831"/>
                  </a:cubicBezTo>
                  <a:cubicBezTo>
                    <a:pt x="634207" y="485281"/>
                    <a:pt x="638705" y="561481"/>
                    <a:pt x="653257" y="580531"/>
                  </a:cubicBezTo>
                  <a:cubicBezTo>
                    <a:pt x="667809" y="599581"/>
                    <a:pt x="685008" y="556983"/>
                    <a:pt x="702470" y="555131"/>
                  </a:cubicBezTo>
                  <a:cubicBezTo>
                    <a:pt x="719932" y="553279"/>
                    <a:pt x="684742" y="562275"/>
                    <a:pt x="758032" y="56941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8" name="TextBox 187"/>
            <p:cNvSpPr txBox="1"/>
            <p:nvPr/>
          </p:nvSpPr>
          <p:spPr>
            <a:xfrm>
              <a:off x="1805457" y="3578724"/>
              <a:ext cx="735460" cy="416827"/>
            </a:xfrm>
            <a:prstGeom prst="rect">
              <a:avLst/>
            </a:prstGeom>
            <a:noFill/>
          </p:spPr>
          <p:txBody>
            <a:bodyPr wrap="none" rtlCol="0">
              <a:spAutoFit/>
            </a:bodyPr>
            <a:lstStyle/>
            <a:p>
              <a:r>
                <a:rPr lang="en-US" sz="700" dirty="0" smtClean="0"/>
                <a:t>time</a:t>
              </a:r>
              <a:endParaRPr lang="en-US" sz="700" dirty="0"/>
            </a:p>
          </p:txBody>
        </p:sp>
        <p:sp>
          <p:nvSpPr>
            <p:cNvPr id="189" name="TextBox 188"/>
            <p:cNvSpPr txBox="1"/>
            <p:nvPr/>
          </p:nvSpPr>
          <p:spPr>
            <a:xfrm>
              <a:off x="9558" y="2701984"/>
              <a:ext cx="1176333" cy="416827"/>
            </a:xfrm>
            <a:prstGeom prst="rect">
              <a:avLst/>
            </a:prstGeom>
            <a:noFill/>
          </p:spPr>
          <p:txBody>
            <a:bodyPr wrap="none" rtlCol="0">
              <a:spAutoFit/>
            </a:bodyPr>
            <a:lstStyle/>
            <a:p>
              <a:r>
                <a:rPr lang="en-US" sz="700" dirty="0" smtClean="0"/>
                <a:t>Amplitude</a:t>
              </a:r>
              <a:endParaRPr lang="en-US" sz="700" dirty="0"/>
            </a:p>
          </p:txBody>
        </p:sp>
        <p:cxnSp>
          <p:nvCxnSpPr>
            <p:cNvPr id="190" name="Straight Arrow Connector 189"/>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91" name="TextBox 190"/>
            <p:cNvSpPr txBox="1"/>
            <p:nvPr/>
          </p:nvSpPr>
          <p:spPr>
            <a:xfrm>
              <a:off x="1103834" y="2978926"/>
              <a:ext cx="785557" cy="416827"/>
            </a:xfrm>
            <a:prstGeom prst="rect">
              <a:avLst/>
            </a:prstGeom>
            <a:noFill/>
          </p:spPr>
          <p:txBody>
            <a:bodyPr wrap="none" rtlCol="0">
              <a:spAutoFit/>
            </a:bodyPr>
            <a:lstStyle/>
            <a:p>
              <a:r>
                <a:rPr lang="en-US" sz="700" dirty="0" smtClean="0"/>
                <a:t>27 ns</a:t>
              </a:r>
              <a:endParaRPr lang="en-US" sz="700" dirty="0"/>
            </a:p>
          </p:txBody>
        </p:sp>
      </p:grpSp>
      <p:grpSp>
        <p:nvGrpSpPr>
          <p:cNvPr id="194" name="Group 193"/>
          <p:cNvGrpSpPr/>
          <p:nvPr/>
        </p:nvGrpSpPr>
        <p:grpSpPr>
          <a:xfrm>
            <a:off x="3106721" y="3181861"/>
            <a:ext cx="1170604" cy="618872"/>
            <a:chOff x="9558" y="2703599"/>
            <a:chExt cx="2439026" cy="1289459"/>
          </a:xfrm>
        </p:grpSpPr>
        <p:cxnSp>
          <p:nvCxnSpPr>
            <p:cNvPr id="195" name="Straight Arrow Connector 194"/>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6" name="Straight Arrow Connector 195"/>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7" name="Freeform 196"/>
            <p:cNvSpPr/>
            <p:nvPr/>
          </p:nvSpPr>
          <p:spPr>
            <a:xfrm>
              <a:off x="412750" y="3356801"/>
              <a:ext cx="727074" cy="582116"/>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52579 h 598972"/>
                <a:gd name="connsiteX1" fmla="*/ 38100 w 727074"/>
                <a:gd name="connsiteY1" fmla="*/ 593879 h 598972"/>
                <a:gd name="connsiteX2" fmla="*/ 101600 w 727074"/>
                <a:gd name="connsiteY2" fmla="*/ 276379 h 598972"/>
                <a:gd name="connsiteX3" fmla="*/ 152400 w 727074"/>
                <a:gd name="connsiteY3" fmla="*/ 593879 h 598972"/>
                <a:gd name="connsiteX4" fmla="*/ 215900 w 727074"/>
                <a:gd name="connsiteY4" fmla="*/ 162079 h 598972"/>
                <a:gd name="connsiteX5" fmla="*/ 330200 w 727074"/>
                <a:gd name="connsiteY5" fmla="*/ 22379 h 598972"/>
                <a:gd name="connsiteX6" fmla="*/ 355600 w 727074"/>
                <a:gd name="connsiteY6" fmla="*/ 593879 h 598972"/>
                <a:gd name="connsiteX7" fmla="*/ 419100 w 727074"/>
                <a:gd name="connsiteY7" fmla="*/ 200179 h 598972"/>
                <a:gd name="connsiteX8" fmla="*/ 444500 w 727074"/>
                <a:gd name="connsiteY8" fmla="*/ 593879 h 598972"/>
                <a:gd name="connsiteX9" fmla="*/ 508000 w 727074"/>
                <a:gd name="connsiteY9" fmla="*/ 327179 h 598972"/>
                <a:gd name="connsiteX10" fmla="*/ 533400 w 727074"/>
                <a:gd name="connsiteY10" fmla="*/ 593879 h 598972"/>
                <a:gd name="connsiteX11" fmla="*/ 584200 w 727074"/>
                <a:gd name="connsiteY11" fmla="*/ 454179 h 598972"/>
                <a:gd name="connsiteX12" fmla="*/ 622300 w 727074"/>
                <a:gd name="connsiteY12" fmla="*/ 593879 h 598972"/>
                <a:gd name="connsiteX13" fmla="*/ 671513 w 727074"/>
                <a:gd name="connsiteY13" fmla="*/ 568479 h 598972"/>
                <a:gd name="connsiteX14" fmla="*/ 727074 w 727074"/>
                <a:gd name="connsiteY14" fmla="*/ 568480 h 598972"/>
                <a:gd name="connsiteX0" fmla="*/ 0 w 727074"/>
                <a:gd name="connsiteY0" fmla="*/ 347794 h 594187"/>
                <a:gd name="connsiteX1" fmla="*/ 38100 w 727074"/>
                <a:gd name="connsiteY1" fmla="*/ 589094 h 594187"/>
                <a:gd name="connsiteX2" fmla="*/ 101600 w 727074"/>
                <a:gd name="connsiteY2" fmla="*/ 271594 h 594187"/>
                <a:gd name="connsiteX3" fmla="*/ 215900 w 727074"/>
                <a:gd name="connsiteY3" fmla="*/ 157294 h 594187"/>
                <a:gd name="connsiteX4" fmla="*/ 330200 w 727074"/>
                <a:gd name="connsiteY4" fmla="*/ 17594 h 594187"/>
                <a:gd name="connsiteX5" fmla="*/ 355600 w 727074"/>
                <a:gd name="connsiteY5" fmla="*/ 589094 h 594187"/>
                <a:gd name="connsiteX6" fmla="*/ 419100 w 727074"/>
                <a:gd name="connsiteY6" fmla="*/ 195394 h 594187"/>
                <a:gd name="connsiteX7" fmla="*/ 444500 w 727074"/>
                <a:gd name="connsiteY7" fmla="*/ 589094 h 594187"/>
                <a:gd name="connsiteX8" fmla="*/ 508000 w 727074"/>
                <a:gd name="connsiteY8" fmla="*/ 322394 h 594187"/>
                <a:gd name="connsiteX9" fmla="*/ 533400 w 727074"/>
                <a:gd name="connsiteY9" fmla="*/ 589094 h 594187"/>
                <a:gd name="connsiteX10" fmla="*/ 584200 w 727074"/>
                <a:gd name="connsiteY10" fmla="*/ 449394 h 594187"/>
                <a:gd name="connsiteX11" fmla="*/ 622300 w 727074"/>
                <a:gd name="connsiteY11" fmla="*/ 589094 h 594187"/>
                <a:gd name="connsiteX12" fmla="*/ 671513 w 727074"/>
                <a:gd name="connsiteY12" fmla="*/ 563694 h 594187"/>
                <a:gd name="connsiteX13" fmla="*/ 727074 w 727074"/>
                <a:gd name="connsiteY13"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33400 w 727074"/>
                <a:gd name="connsiteY8" fmla="*/ 589094 h 594187"/>
                <a:gd name="connsiteX9" fmla="*/ 584200 w 727074"/>
                <a:gd name="connsiteY9" fmla="*/ 449394 h 594187"/>
                <a:gd name="connsiteX10" fmla="*/ 622300 w 727074"/>
                <a:gd name="connsiteY10" fmla="*/ 589094 h 594187"/>
                <a:gd name="connsiteX11" fmla="*/ 671513 w 727074"/>
                <a:gd name="connsiteY11" fmla="*/ 563694 h 594187"/>
                <a:gd name="connsiteX12" fmla="*/ 727074 w 727074"/>
                <a:gd name="connsiteY12"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84200 w 727074"/>
                <a:gd name="connsiteY8" fmla="*/ 449394 h 594187"/>
                <a:gd name="connsiteX9" fmla="*/ 622300 w 727074"/>
                <a:gd name="connsiteY9" fmla="*/ 589094 h 594187"/>
                <a:gd name="connsiteX10" fmla="*/ 671513 w 727074"/>
                <a:gd name="connsiteY10" fmla="*/ 563694 h 594187"/>
                <a:gd name="connsiteX11" fmla="*/ 727074 w 727074"/>
                <a:gd name="connsiteY11"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508000 w 727074"/>
                <a:gd name="connsiteY6" fmla="*/ 322394 h 594187"/>
                <a:gd name="connsiteX7" fmla="*/ 584200 w 727074"/>
                <a:gd name="connsiteY7" fmla="*/ 449394 h 594187"/>
                <a:gd name="connsiteX8" fmla="*/ 622300 w 727074"/>
                <a:gd name="connsiteY8" fmla="*/ 589094 h 594187"/>
                <a:gd name="connsiteX9" fmla="*/ 671513 w 727074"/>
                <a:gd name="connsiteY9" fmla="*/ 563694 h 594187"/>
                <a:gd name="connsiteX10" fmla="*/ 727074 w 727074"/>
                <a:gd name="connsiteY10" fmla="*/ 563695 h 594187"/>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5723 h 582116"/>
                <a:gd name="connsiteX1" fmla="*/ 101600 w 727074"/>
                <a:gd name="connsiteY1" fmla="*/ 259523 h 582116"/>
                <a:gd name="connsiteX2" fmla="*/ 215900 w 727074"/>
                <a:gd name="connsiteY2" fmla="*/ 145223 h 582116"/>
                <a:gd name="connsiteX3" fmla="*/ 330200 w 727074"/>
                <a:gd name="connsiteY3" fmla="*/ 5523 h 582116"/>
                <a:gd name="connsiteX4" fmla="*/ 419100 w 727074"/>
                <a:gd name="connsiteY4" fmla="*/ 348423 h 582116"/>
                <a:gd name="connsiteX5" fmla="*/ 508000 w 727074"/>
                <a:gd name="connsiteY5" fmla="*/ 310323 h 582116"/>
                <a:gd name="connsiteX6" fmla="*/ 584200 w 727074"/>
                <a:gd name="connsiteY6" fmla="*/ 437323 h 582116"/>
                <a:gd name="connsiteX7" fmla="*/ 622300 w 727074"/>
                <a:gd name="connsiteY7" fmla="*/ 577023 h 582116"/>
                <a:gd name="connsiteX8" fmla="*/ 671513 w 727074"/>
                <a:gd name="connsiteY8" fmla="*/ 551623 h 582116"/>
                <a:gd name="connsiteX9" fmla="*/ 727074 w 727074"/>
                <a:gd name="connsiteY9" fmla="*/ 551624 h 5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2116">
                  <a:moveTo>
                    <a:pt x="0" y="335723"/>
                  </a:moveTo>
                  <a:cubicBezTo>
                    <a:pt x="21167" y="319848"/>
                    <a:pt x="65617" y="291273"/>
                    <a:pt x="101600" y="259523"/>
                  </a:cubicBezTo>
                  <a:cubicBezTo>
                    <a:pt x="137583" y="227773"/>
                    <a:pt x="177800" y="187556"/>
                    <a:pt x="215900" y="145223"/>
                  </a:cubicBezTo>
                  <a:cubicBezTo>
                    <a:pt x="254000" y="102890"/>
                    <a:pt x="296333" y="-28344"/>
                    <a:pt x="330200" y="5523"/>
                  </a:cubicBezTo>
                  <a:cubicBezTo>
                    <a:pt x="364067" y="39390"/>
                    <a:pt x="389467" y="297623"/>
                    <a:pt x="419100" y="348423"/>
                  </a:cubicBezTo>
                  <a:cubicBezTo>
                    <a:pt x="448733" y="399223"/>
                    <a:pt x="480483" y="295506"/>
                    <a:pt x="508000" y="310323"/>
                  </a:cubicBezTo>
                  <a:cubicBezTo>
                    <a:pt x="535517" y="325140"/>
                    <a:pt x="565150" y="392873"/>
                    <a:pt x="584200" y="437323"/>
                  </a:cubicBezTo>
                  <a:cubicBezTo>
                    <a:pt x="603250" y="481773"/>
                    <a:pt x="607748" y="557973"/>
                    <a:pt x="622300" y="577023"/>
                  </a:cubicBezTo>
                  <a:cubicBezTo>
                    <a:pt x="636852" y="596073"/>
                    <a:pt x="654051" y="555856"/>
                    <a:pt x="671513" y="551623"/>
                  </a:cubicBezTo>
                  <a:cubicBezTo>
                    <a:pt x="688975" y="547390"/>
                    <a:pt x="718078" y="568293"/>
                    <a:pt x="727074" y="5516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8" name="Freeform 197"/>
            <p:cNvSpPr/>
            <p:nvPr/>
          </p:nvSpPr>
          <p:spPr>
            <a:xfrm>
              <a:off x="1137441" y="3357355"/>
              <a:ext cx="758032" cy="584107"/>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49555 h 579418"/>
                <a:gd name="connsiteX1" fmla="*/ 37308 w 758032"/>
                <a:gd name="connsiteY1" fmla="*/ 422555 h 579418"/>
                <a:gd name="connsiteX2" fmla="*/ 132557 w 758032"/>
                <a:gd name="connsiteY2" fmla="*/ 254280 h 579418"/>
                <a:gd name="connsiteX3" fmla="*/ 246857 w 758032"/>
                <a:gd name="connsiteY3" fmla="*/ 139980 h 579418"/>
                <a:gd name="connsiteX4" fmla="*/ 361157 w 758032"/>
                <a:gd name="connsiteY4" fmla="*/ 280 h 579418"/>
                <a:gd name="connsiteX5" fmla="*/ 450057 w 758032"/>
                <a:gd name="connsiteY5" fmla="*/ 178080 h 579418"/>
                <a:gd name="connsiteX6" fmla="*/ 538957 w 758032"/>
                <a:gd name="connsiteY6" fmla="*/ 305080 h 579418"/>
                <a:gd name="connsiteX7" fmla="*/ 615157 w 758032"/>
                <a:gd name="connsiteY7" fmla="*/ 432080 h 579418"/>
                <a:gd name="connsiteX8" fmla="*/ 653257 w 758032"/>
                <a:gd name="connsiteY8" fmla="*/ 571780 h 579418"/>
                <a:gd name="connsiteX9" fmla="*/ 758032 w 758032"/>
                <a:gd name="connsiteY9" fmla="*/ 560667 h 579418"/>
                <a:gd name="connsiteX0" fmla="*/ 0 w 758032"/>
                <a:gd name="connsiteY0" fmla="*/ 553195 h 583058"/>
                <a:gd name="connsiteX1" fmla="*/ 37308 w 758032"/>
                <a:gd name="connsiteY1" fmla="*/ 426195 h 583058"/>
                <a:gd name="connsiteX2" fmla="*/ 132557 w 758032"/>
                <a:gd name="connsiteY2" fmla="*/ 257920 h 583058"/>
                <a:gd name="connsiteX3" fmla="*/ 246857 w 758032"/>
                <a:gd name="connsiteY3" fmla="*/ 143620 h 583058"/>
                <a:gd name="connsiteX4" fmla="*/ 361157 w 758032"/>
                <a:gd name="connsiteY4" fmla="*/ 3920 h 583058"/>
                <a:gd name="connsiteX5" fmla="*/ 450057 w 758032"/>
                <a:gd name="connsiteY5" fmla="*/ 308720 h 583058"/>
                <a:gd name="connsiteX6" fmla="*/ 538957 w 758032"/>
                <a:gd name="connsiteY6" fmla="*/ 308720 h 583058"/>
                <a:gd name="connsiteX7" fmla="*/ 615157 w 758032"/>
                <a:gd name="connsiteY7" fmla="*/ 435720 h 583058"/>
                <a:gd name="connsiteX8" fmla="*/ 653257 w 758032"/>
                <a:gd name="connsiteY8" fmla="*/ 575420 h 583058"/>
                <a:gd name="connsiteX9" fmla="*/ 758032 w 758032"/>
                <a:gd name="connsiteY9" fmla="*/ 564307 h 583058"/>
                <a:gd name="connsiteX0" fmla="*/ 0 w 758032"/>
                <a:gd name="connsiteY0" fmla="*/ 554244 h 584107"/>
                <a:gd name="connsiteX1" fmla="*/ 37308 w 758032"/>
                <a:gd name="connsiteY1" fmla="*/ 427244 h 584107"/>
                <a:gd name="connsiteX2" fmla="*/ 132557 w 758032"/>
                <a:gd name="connsiteY2" fmla="*/ 258969 h 584107"/>
                <a:gd name="connsiteX3" fmla="*/ 246857 w 758032"/>
                <a:gd name="connsiteY3" fmla="*/ 144669 h 584107"/>
                <a:gd name="connsiteX4" fmla="*/ 361157 w 758032"/>
                <a:gd name="connsiteY4" fmla="*/ 4969 h 584107"/>
                <a:gd name="connsiteX5" fmla="*/ 450057 w 758032"/>
                <a:gd name="connsiteY5" fmla="*/ 335169 h 584107"/>
                <a:gd name="connsiteX6" fmla="*/ 538957 w 758032"/>
                <a:gd name="connsiteY6" fmla="*/ 309769 h 584107"/>
                <a:gd name="connsiteX7" fmla="*/ 615157 w 758032"/>
                <a:gd name="connsiteY7" fmla="*/ 436769 h 584107"/>
                <a:gd name="connsiteX8" fmla="*/ 653257 w 758032"/>
                <a:gd name="connsiteY8" fmla="*/ 576469 h 584107"/>
                <a:gd name="connsiteX9" fmla="*/ 758032 w 758032"/>
                <a:gd name="connsiteY9" fmla="*/ 565356 h 58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032" h="584107">
                  <a:moveTo>
                    <a:pt x="0" y="554244"/>
                  </a:moveTo>
                  <a:cubicBezTo>
                    <a:pt x="1058" y="569590"/>
                    <a:pt x="15215" y="476456"/>
                    <a:pt x="37308" y="427244"/>
                  </a:cubicBezTo>
                  <a:cubicBezTo>
                    <a:pt x="59401" y="378032"/>
                    <a:pt x="97632" y="306065"/>
                    <a:pt x="132557" y="258969"/>
                  </a:cubicBezTo>
                  <a:cubicBezTo>
                    <a:pt x="167482" y="211873"/>
                    <a:pt x="208757" y="187002"/>
                    <a:pt x="246857" y="144669"/>
                  </a:cubicBezTo>
                  <a:cubicBezTo>
                    <a:pt x="284957" y="102336"/>
                    <a:pt x="327290" y="-26781"/>
                    <a:pt x="361157" y="4969"/>
                  </a:cubicBezTo>
                  <a:cubicBezTo>
                    <a:pt x="395024" y="36719"/>
                    <a:pt x="420424" y="284369"/>
                    <a:pt x="450057" y="335169"/>
                  </a:cubicBezTo>
                  <a:cubicBezTo>
                    <a:pt x="479690" y="385969"/>
                    <a:pt x="511440" y="292836"/>
                    <a:pt x="538957" y="309769"/>
                  </a:cubicBezTo>
                  <a:cubicBezTo>
                    <a:pt x="566474" y="326702"/>
                    <a:pt x="596107" y="392319"/>
                    <a:pt x="615157" y="436769"/>
                  </a:cubicBezTo>
                  <a:cubicBezTo>
                    <a:pt x="634207" y="481219"/>
                    <a:pt x="629445" y="555038"/>
                    <a:pt x="653257" y="576469"/>
                  </a:cubicBezTo>
                  <a:cubicBezTo>
                    <a:pt x="677069" y="597900"/>
                    <a:pt x="736204" y="567671"/>
                    <a:pt x="758032" y="5653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9" name="TextBox 198"/>
            <p:cNvSpPr txBox="1"/>
            <p:nvPr/>
          </p:nvSpPr>
          <p:spPr>
            <a:xfrm>
              <a:off x="1713124" y="3576231"/>
              <a:ext cx="735460" cy="416827"/>
            </a:xfrm>
            <a:prstGeom prst="rect">
              <a:avLst/>
            </a:prstGeom>
            <a:noFill/>
          </p:spPr>
          <p:txBody>
            <a:bodyPr wrap="none" rtlCol="0">
              <a:spAutoFit/>
            </a:bodyPr>
            <a:lstStyle/>
            <a:p>
              <a:r>
                <a:rPr lang="en-US" sz="700" dirty="0" smtClean="0"/>
                <a:t>time</a:t>
              </a:r>
              <a:endParaRPr lang="en-US" sz="700" dirty="0"/>
            </a:p>
          </p:txBody>
        </p:sp>
        <p:sp>
          <p:nvSpPr>
            <p:cNvPr id="200" name="TextBox 199"/>
            <p:cNvSpPr txBox="1"/>
            <p:nvPr/>
          </p:nvSpPr>
          <p:spPr>
            <a:xfrm>
              <a:off x="9558" y="2703599"/>
              <a:ext cx="1176333" cy="416827"/>
            </a:xfrm>
            <a:prstGeom prst="rect">
              <a:avLst/>
            </a:prstGeom>
            <a:noFill/>
          </p:spPr>
          <p:txBody>
            <a:bodyPr wrap="none" rtlCol="0">
              <a:spAutoFit/>
            </a:bodyPr>
            <a:lstStyle/>
            <a:p>
              <a:r>
                <a:rPr lang="en-US" sz="700" dirty="0" smtClean="0"/>
                <a:t>Amplitude</a:t>
              </a:r>
              <a:endParaRPr lang="en-US" sz="700" dirty="0"/>
            </a:p>
          </p:txBody>
        </p:sp>
        <p:cxnSp>
          <p:nvCxnSpPr>
            <p:cNvPr id="201" name="Straight Arrow Connector 200"/>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02" name="TextBox 201"/>
            <p:cNvSpPr txBox="1"/>
            <p:nvPr/>
          </p:nvSpPr>
          <p:spPr>
            <a:xfrm>
              <a:off x="1086511" y="2978588"/>
              <a:ext cx="785557" cy="416827"/>
            </a:xfrm>
            <a:prstGeom prst="rect">
              <a:avLst/>
            </a:prstGeom>
            <a:noFill/>
          </p:spPr>
          <p:txBody>
            <a:bodyPr wrap="none" rtlCol="0">
              <a:spAutoFit/>
            </a:bodyPr>
            <a:lstStyle/>
            <a:p>
              <a:r>
                <a:rPr lang="en-US" sz="700" dirty="0" smtClean="0"/>
                <a:t>27 ns</a:t>
              </a:r>
              <a:endParaRPr lang="en-US" sz="700" dirty="0"/>
            </a:p>
          </p:txBody>
        </p:sp>
      </p:grpSp>
      <p:grpSp>
        <p:nvGrpSpPr>
          <p:cNvPr id="238" name="Group 237"/>
          <p:cNvGrpSpPr/>
          <p:nvPr/>
        </p:nvGrpSpPr>
        <p:grpSpPr>
          <a:xfrm>
            <a:off x="4501389" y="3037674"/>
            <a:ext cx="1207333" cy="648098"/>
            <a:chOff x="9558" y="2722304"/>
            <a:chExt cx="2410357" cy="1293883"/>
          </a:xfrm>
        </p:grpSpPr>
        <p:cxnSp>
          <p:nvCxnSpPr>
            <p:cNvPr id="319" name="Straight Arrow Connector 318"/>
            <p:cNvCxnSpPr/>
            <p:nvPr/>
          </p:nvCxnSpPr>
          <p:spPr>
            <a:xfrm flipV="1">
              <a:off x="393700" y="2994025"/>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0" name="Straight Arrow Connector 319"/>
            <p:cNvCxnSpPr/>
            <p:nvPr/>
          </p:nvCxnSpPr>
          <p:spPr>
            <a:xfrm>
              <a:off x="393700" y="3946525"/>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1" name="Freeform 320"/>
            <p:cNvSpPr/>
            <p:nvPr/>
          </p:nvSpPr>
          <p:spPr>
            <a:xfrm>
              <a:off x="412750" y="3356801"/>
              <a:ext cx="727074" cy="582116"/>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52579 h 598972"/>
                <a:gd name="connsiteX1" fmla="*/ 38100 w 727074"/>
                <a:gd name="connsiteY1" fmla="*/ 593879 h 598972"/>
                <a:gd name="connsiteX2" fmla="*/ 101600 w 727074"/>
                <a:gd name="connsiteY2" fmla="*/ 276379 h 598972"/>
                <a:gd name="connsiteX3" fmla="*/ 152400 w 727074"/>
                <a:gd name="connsiteY3" fmla="*/ 593879 h 598972"/>
                <a:gd name="connsiteX4" fmla="*/ 215900 w 727074"/>
                <a:gd name="connsiteY4" fmla="*/ 162079 h 598972"/>
                <a:gd name="connsiteX5" fmla="*/ 330200 w 727074"/>
                <a:gd name="connsiteY5" fmla="*/ 22379 h 598972"/>
                <a:gd name="connsiteX6" fmla="*/ 355600 w 727074"/>
                <a:gd name="connsiteY6" fmla="*/ 593879 h 598972"/>
                <a:gd name="connsiteX7" fmla="*/ 419100 w 727074"/>
                <a:gd name="connsiteY7" fmla="*/ 200179 h 598972"/>
                <a:gd name="connsiteX8" fmla="*/ 444500 w 727074"/>
                <a:gd name="connsiteY8" fmla="*/ 593879 h 598972"/>
                <a:gd name="connsiteX9" fmla="*/ 508000 w 727074"/>
                <a:gd name="connsiteY9" fmla="*/ 327179 h 598972"/>
                <a:gd name="connsiteX10" fmla="*/ 533400 w 727074"/>
                <a:gd name="connsiteY10" fmla="*/ 593879 h 598972"/>
                <a:gd name="connsiteX11" fmla="*/ 584200 w 727074"/>
                <a:gd name="connsiteY11" fmla="*/ 454179 h 598972"/>
                <a:gd name="connsiteX12" fmla="*/ 622300 w 727074"/>
                <a:gd name="connsiteY12" fmla="*/ 593879 h 598972"/>
                <a:gd name="connsiteX13" fmla="*/ 671513 w 727074"/>
                <a:gd name="connsiteY13" fmla="*/ 568479 h 598972"/>
                <a:gd name="connsiteX14" fmla="*/ 727074 w 727074"/>
                <a:gd name="connsiteY14" fmla="*/ 568480 h 598972"/>
                <a:gd name="connsiteX0" fmla="*/ 0 w 727074"/>
                <a:gd name="connsiteY0" fmla="*/ 347794 h 594187"/>
                <a:gd name="connsiteX1" fmla="*/ 38100 w 727074"/>
                <a:gd name="connsiteY1" fmla="*/ 589094 h 594187"/>
                <a:gd name="connsiteX2" fmla="*/ 101600 w 727074"/>
                <a:gd name="connsiteY2" fmla="*/ 271594 h 594187"/>
                <a:gd name="connsiteX3" fmla="*/ 215900 w 727074"/>
                <a:gd name="connsiteY3" fmla="*/ 157294 h 594187"/>
                <a:gd name="connsiteX4" fmla="*/ 330200 w 727074"/>
                <a:gd name="connsiteY4" fmla="*/ 17594 h 594187"/>
                <a:gd name="connsiteX5" fmla="*/ 355600 w 727074"/>
                <a:gd name="connsiteY5" fmla="*/ 589094 h 594187"/>
                <a:gd name="connsiteX6" fmla="*/ 419100 w 727074"/>
                <a:gd name="connsiteY6" fmla="*/ 195394 h 594187"/>
                <a:gd name="connsiteX7" fmla="*/ 444500 w 727074"/>
                <a:gd name="connsiteY7" fmla="*/ 589094 h 594187"/>
                <a:gd name="connsiteX8" fmla="*/ 508000 w 727074"/>
                <a:gd name="connsiteY8" fmla="*/ 322394 h 594187"/>
                <a:gd name="connsiteX9" fmla="*/ 533400 w 727074"/>
                <a:gd name="connsiteY9" fmla="*/ 589094 h 594187"/>
                <a:gd name="connsiteX10" fmla="*/ 584200 w 727074"/>
                <a:gd name="connsiteY10" fmla="*/ 449394 h 594187"/>
                <a:gd name="connsiteX11" fmla="*/ 622300 w 727074"/>
                <a:gd name="connsiteY11" fmla="*/ 589094 h 594187"/>
                <a:gd name="connsiteX12" fmla="*/ 671513 w 727074"/>
                <a:gd name="connsiteY12" fmla="*/ 563694 h 594187"/>
                <a:gd name="connsiteX13" fmla="*/ 727074 w 727074"/>
                <a:gd name="connsiteY13"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33400 w 727074"/>
                <a:gd name="connsiteY8" fmla="*/ 589094 h 594187"/>
                <a:gd name="connsiteX9" fmla="*/ 584200 w 727074"/>
                <a:gd name="connsiteY9" fmla="*/ 449394 h 594187"/>
                <a:gd name="connsiteX10" fmla="*/ 622300 w 727074"/>
                <a:gd name="connsiteY10" fmla="*/ 589094 h 594187"/>
                <a:gd name="connsiteX11" fmla="*/ 671513 w 727074"/>
                <a:gd name="connsiteY11" fmla="*/ 563694 h 594187"/>
                <a:gd name="connsiteX12" fmla="*/ 727074 w 727074"/>
                <a:gd name="connsiteY12"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444500 w 727074"/>
                <a:gd name="connsiteY6" fmla="*/ 589094 h 594187"/>
                <a:gd name="connsiteX7" fmla="*/ 508000 w 727074"/>
                <a:gd name="connsiteY7" fmla="*/ 322394 h 594187"/>
                <a:gd name="connsiteX8" fmla="*/ 584200 w 727074"/>
                <a:gd name="connsiteY8" fmla="*/ 449394 h 594187"/>
                <a:gd name="connsiteX9" fmla="*/ 622300 w 727074"/>
                <a:gd name="connsiteY9" fmla="*/ 589094 h 594187"/>
                <a:gd name="connsiteX10" fmla="*/ 671513 w 727074"/>
                <a:gd name="connsiteY10" fmla="*/ 563694 h 594187"/>
                <a:gd name="connsiteX11" fmla="*/ 727074 w 727074"/>
                <a:gd name="connsiteY11" fmla="*/ 563695 h 594187"/>
                <a:gd name="connsiteX0" fmla="*/ 0 w 727074"/>
                <a:gd name="connsiteY0" fmla="*/ 347794 h 594187"/>
                <a:gd name="connsiteX1" fmla="*/ 101600 w 727074"/>
                <a:gd name="connsiteY1" fmla="*/ 271594 h 594187"/>
                <a:gd name="connsiteX2" fmla="*/ 215900 w 727074"/>
                <a:gd name="connsiteY2" fmla="*/ 157294 h 594187"/>
                <a:gd name="connsiteX3" fmla="*/ 330200 w 727074"/>
                <a:gd name="connsiteY3" fmla="*/ 17594 h 594187"/>
                <a:gd name="connsiteX4" fmla="*/ 355600 w 727074"/>
                <a:gd name="connsiteY4" fmla="*/ 589094 h 594187"/>
                <a:gd name="connsiteX5" fmla="*/ 419100 w 727074"/>
                <a:gd name="connsiteY5" fmla="*/ 195394 h 594187"/>
                <a:gd name="connsiteX6" fmla="*/ 508000 w 727074"/>
                <a:gd name="connsiteY6" fmla="*/ 322394 h 594187"/>
                <a:gd name="connsiteX7" fmla="*/ 584200 w 727074"/>
                <a:gd name="connsiteY7" fmla="*/ 449394 h 594187"/>
                <a:gd name="connsiteX8" fmla="*/ 622300 w 727074"/>
                <a:gd name="connsiteY8" fmla="*/ 589094 h 594187"/>
                <a:gd name="connsiteX9" fmla="*/ 671513 w 727074"/>
                <a:gd name="connsiteY9" fmla="*/ 563694 h 594187"/>
                <a:gd name="connsiteX10" fmla="*/ 727074 w 727074"/>
                <a:gd name="connsiteY10" fmla="*/ 563695 h 594187"/>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5723 h 582116"/>
                <a:gd name="connsiteX1" fmla="*/ 101600 w 727074"/>
                <a:gd name="connsiteY1" fmla="*/ 259523 h 582116"/>
                <a:gd name="connsiteX2" fmla="*/ 215900 w 727074"/>
                <a:gd name="connsiteY2" fmla="*/ 145223 h 582116"/>
                <a:gd name="connsiteX3" fmla="*/ 330200 w 727074"/>
                <a:gd name="connsiteY3" fmla="*/ 5523 h 582116"/>
                <a:gd name="connsiteX4" fmla="*/ 419100 w 727074"/>
                <a:gd name="connsiteY4" fmla="*/ 348423 h 582116"/>
                <a:gd name="connsiteX5" fmla="*/ 508000 w 727074"/>
                <a:gd name="connsiteY5" fmla="*/ 310323 h 582116"/>
                <a:gd name="connsiteX6" fmla="*/ 584200 w 727074"/>
                <a:gd name="connsiteY6" fmla="*/ 437323 h 582116"/>
                <a:gd name="connsiteX7" fmla="*/ 622300 w 727074"/>
                <a:gd name="connsiteY7" fmla="*/ 577023 h 582116"/>
                <a:gd name="connsiteX8" fmla="*/ 671513 w 727074"/>
                <a:gd name="connsiteY8" fmla="*/ 551623 h 582116"/>
                <a:gd name="connsiteX9" fmla="*/ 727074 w 727074"/>
                <a:gd name="connsiteY9" fmla="*/ 551624 h 58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2116">
                  <a:moveTo>
                    <a:pt x="0" y="335723"/>
                  </a:moveTo>
                  <a:cubicBezTo>
                    <a:pt x="21167" y="319848"/>
                    <a:pt x="65617" y="291273"/>
                    <a:pt x="101600" y="259523"/>
                  </a:cubicBezTo>
                  <a:cubicBezTo>
                    <a:pt x="137583" y="227773"/>
                    <a:pt x="177800" y="187556"/>
                    <a:pt x="215900" y="145223"/>
                  </a:cubicBezTo>
                  <a:cubicBezTo>
                    <a:pt x="254000" y="102890"/>
                    <a:pt x="296333" y="-28344"/>
                    <a:pt x="330200" y="5523"/>
                  </a:cubicBezTo>
                  <a:cubicBezTo>
                    <a:pt x="364067" y="39390"/>
                    <a:pt x="389467" y="297623"/>
                    <a:pt x="419100" y="348423"/>
                  </a:cubicBezTo>
                  <a:cubicBezTo>
                    <a:pt x="448733" y="399223"/>
                    <a:pt x="480483" y="295506"/>
                    <a:pt x="508000" y="310323"/>
                  </a:cubicBezTo>
                  <a:cubicBezTo>
                    <a:pt x="535517" y="325140"/>
                    <a:pt x="565150" y="392873"/>
                    <a:pt x="584200" y="437323"/>
                  </a:cubicBezTo>
                  <a:cubicBezTo>
                    <a:pt x="603250" y="481773"/>
                    <a:pt x="607748" y="557973"/>
                    <a:pt x="622300" y="577023"/>
                  </a:cubicBezTo>
                  <a:cubicBezTo>
                    <a:pt x="636852" y="596073"/>
                    <a:pt x="654051" y="555856"/>
                    <a:pt x="671513" y="551623"/>
                  </a:cubicBezTo>
                  <a:cubicBezTo>
                    <a:pt x="688975" y="547390"/>
                    <a:pt x="718078" y="568293"/>
                    <a:pt x="727074" y="55162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2" name="Freeform 321"/>
            <p:cNvSpPr/>
            <p:nvPr/>
          </p:nvSpPr>
          <p:spPr>
            <a:xfrm>
              <a:off x="1137441" y="3357355"/>
              <a:ext cx="758032" cy="584107"/>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49555 h 579418"/>
                <a:gd name="connsiteX1" fmla="*/ 37308 w 758032"/>
                <a:gd name="connsiteY1" fmla="*/ 422555 h 579418"/>
                <a:gd name="connsiteX2" fmla="*/ 132557 w 758032"/>
                <a:gd name="connsiteY2" fmla="*/ 254280 h 579418"/>
                <a:gd name="connsiteX3" fmla="*/ 246857 w 758032"/>
                <a:gd name="connsiteY3" fmla="*/ 139980 h 579418"/>
                <a:gd name="connsiteX4" fmla="*/ 361157 w 758032"/>
                <a:gd name="connsiteY4" fmla="*/ 280 h 579418"/>
                <a:gd name="connsiteX5" fmla="*/ 450057 w 758032"/>
                <a:gd name="connsiteY5" fmla="*/ 178080 h 579418"/>
                <a:gd name="connsiteX6" fmla="*/ 538957 w 758032"/>
                <a:gd name="connsiteY6" fmla="*/ 305080 h 579418"/>
                <a:gd name="connsiteX7" fmla="*/ 615157 w 758032"/>
                <a:gd name="connsiteY7" fmla="*/ 432080 h 579418"/>
                <a:gd name="connsiteX8" fmla="*/ 653257 w 758032"/>
                <a:gd name="connsiteY8" fmla="*/ 571780 h 579418"/>
                <a:gd name="connsiteX9" fmla="*/ 758032 w 758032"/>
                <a:gd name="connsiteY9" fmla="*/ 560667 h 579418"/>
                <a:gd name="connsiteX0" fmla="*/ 0 w 758032"/>
                <a:gd name="connsiteY0" fmla="*/ 553195 h 583058"/>
                <a:gd name="connsiteX1" fmla="*/ 37308 w 758032"/>
                <a:gd name="connsiteY1" fmla="*/ 426195 h 583058"/>
                <a:gd name="connsiteX2" fmla="*/ 132557 w 758032"/>
                <a:gd name="connsiteY2" fmla="*/ 257920 h 583058"/>
                <a:gd name="connsiteX3" fmla="*/ 246857 w 758032"/>
                <a:gd name="connsiteY3" fmla="*/ 143620 h 583058"/>
                <a:gd name="connsiteX4" fmla="*/ 361157 w 758032"/>
                <a:gd name="connsiteY4" fmla="*/ 3920 h 583058"/>
                <a:gd name="connsiteX5" fmla="*/ 450057 w 758032"/>
                <a:gd name="connsiteY5" fmla="*/ 308720 h 583058"/>
                <a:gd name="connsiteX6" fmla="*/ 538957 w 758032"/>
                <a:gd name="connsiteY6" fmla="*/ 308720 h 583058"/>
                <a:gd name="connsiteX7" fmla="*/ 615157 w 758032"/>
                <a:gd name="connsiteY7" fmla="*/ 435720 h 583058"/>
                <a:gd name="connsiteX8" fmla="*/ 653257 w 758032"/>
                <a:gd name="connsiteY8" fmla="*/ 575420 h 583058"/>
                <a:gd name="connsiteX9" fmla="*/ 758032 w 758032"/>
                <a:gd name="connsiteY9" fmla="*/ 564307 h 583058"/>
                <a:gd name="connsiteX0" fmla="*/ 0 w 758032"/>
                <a:gd name="connsiteY0" fmla="*/ 554244 h 584107"/>
                <a:gd name="connsiteX1" fmla="*/ 37308 w 758032"/>
                <a:gd name="connsiteY1" fmla="*/ 427244 h 584107"/>
                <a:gd name="connsiteX2" fmla="*/ 132557 w 758032"/>
                <a:gd name="connsiteY2" fmla="*/ 258969 h 584107"/>
                <a:gd name="connsiteX3" fmla="*/ 246857 w 758032"/>
                <a:gd name="connsiteY3" fmla="*/ 144669 h 584107"/>
                <a:gd name="connsiteX4" fmla="*/ 361157 w 758032"/>
                <a:gd name="connsiteY4" fmla="*/ 4969 h 584107"/>
                <a:gd name="connsiteX5" fmla="*/ 450057 w 758032"/>
                <a:gd name="connsiteY5" fmla="*/ 335169 h 584107"/>
                <a:gd name="connsiteX6" fmla="*/ 538957 w 758032"/>
                <a:gd name="connsiteY6" fmla="*/ 309769 h 584107"/>
                <a:gd name="connsiteX7" fmla="*/ 615157 w 758032"/>
                <a:gd name="connsiteY7" fmla="*/ 436769 h 584107"/>
                <a:gd name="connsiteX8" fmla="*/ 653257 w 758032"/>
                <a:gd name="connsiteY8" fmla="*/ 576469 h 584107"/>
                <a:gd name="connsiteX9" fmla="*/ 758032 w 758032"/>
                <a:gd name="connsiteY9" fmla="*/ 565356 h 58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032" h="584107">
                  <a:moveTo>
                    <a:pt x="0" y="554244"/>
                  </a:moveTo>
                  <a:cubicBezTo>
                    <a:pt x="1058" y="569590"/>
                    <a:pt x="15215" y="476456"/>
                    <a:pt x="37308" y="427244"/>
                  </a:cubicBezTo>
                  <a:cubicBezTo>
                    <a:pt x="59401" y="378032"/>
                    <a:pt x="97632" y="306065"/>
                    <a:pt x="132557" y="258969"/>
                  </a:cubicBezTo>
                  <a:cubicBezTo>
                    <a:pt x="167482" y="211873"/>
                    <a:pt x="208757" y="187002"/>
                    <a:pt x="246857" y="144669"/>
                  </a:cubicBezTo>
                  <a:cubicBezTo>
                    <a:pt x="284957" y="102336"/>
                    <a:pt x="327290" y="-26781"/>
                    <a:pt x="361157" y="4969"/>
                  </a:cubicBezTo>
                  <a:cubicBezTo>
                    <a:pt x="395024" y="36719"/>
                    <a:pt x="420424" y="284369"/>
                    <a:pt x="450057" y="335169"/>
                  </a:cubicBezTo>
                  <a:cubicBezTo>
                    <a:pt x="479690" y="385969"/>
                    <a:pt x="511440" y="292836"/>
                    <a:pt x="538957" y="309769"/>
                  </a:cubicBezTo>
                  <a:cubicBezTo>
                    <a:pt x="566474" y="326702"/>
                    <a:pt x="596107" y="392319"/>
                    <a:pt x="615157" y="436769"/>
                  </a:cubicBezTo>
                  <a:cubicBezTo>
                    <a:pt x="634207" y="481219"/>
                    <a:pt x="629445" y="555038"/>
                    <a:pt x="653257" y="576469"/>
                  </a:cubicBezTo>
                  <a:cubicBezTo>
                    <a:pt x="677069" y="597900"/>
                    <a:pt x="736204" y="567671"/>
                    <a:pt x="758032" y="5653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3" name="TextBox 322"/>
            <p:cNvSpPr txBox="1"/>
            <p:nvPr/>
          </p:nvSpPr>
          <p:spPr>
            <a:xfrm>
              <a:off x="1715211" y="3616791"/>
              <a:ext cx="704704" cy="399396"/>
            </a:xfrm>
            <a:prstGeom prst="rect">
              <a:avLst/>
            </a:prstGeom>
            <a:noFill/>
          </p:spPr>
          <p:txBody>
            <a:bodyPr wrap="none" rtlCol="0">
              <a:spAutoFit/>
            </a:bodyPr>
            <a:lstStyle/>
            <a:p>
              <a:r>
                <a:rPr lang="en-US" sz="700" dirty="0" smtClean="0"/>
                <a:t>time</a:t>
              </a:r>
              <a:endParaRPr lang="en-US" sz="700" dirty="0"/>
            </a:p>
          </p:txBody>
        </p:sp>
        <p:sp>
          <p:nvSpPr>
            <p:cNvPr id="324" name="TextBox 323"/>
            <p:cNvSpPr txBox="1"/>
            <p:nvPr/>
          </p:nvSpPr>
          <p:spPr>
            <a:xfrm>
              <a:off x="9558" y="2722304"/>
              <a:ext cx="1127141" cy="399396"/>
            </a:xfrm>
            <a:prstGeom prst="rect">
              <a:avLst/>
            </a:prstGeom>
            <a:noFill/>
          </p:spPr>
          <p:txBody>
            <a:bodyPr wrap="none" rtlCol="0">
              <a:spAutoFit/>
            </a:bodyPr>
            <a:lstStyle/>
            <a:p>
              <a:r>
                <a:rPr lang="en-US" sz="700" dirty="0" smtClean="0"/>
                <a:t>Amplitude</a:t>
              </a:r>
              <a:endParaRPr lang="en-US" sz="700" dirty="0"/>
            </a:p>
          </p:txBody>
        </p:sp>
        <p:cxnSp>
          <p:nvCxnSpPr>
            <p:cNvPr id="325" name="Straight Arrow Connector 324"/>
            <p:cNvCxnSpPr/>
            <p:nvPr/>
          </p:nvCxnSpPr>
          <p:spPr>
            <a:xfrm flipH="1" flipV="1">
              <a:off x="1090857" y="3311530"/>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26" name="TextBox 325"/>
            <p:cNvSpPr txBox="1"/>
            <p:nvPr/>
          </p:nvSpPr>
          <p:spPr>
            <a:xfrm>
              <a:off x="1149438" y="3020234"/>
              <a:ext cx="752707" cy="399396"/>
            </a:xfrm>
            <a:prstGeom prst="rect">
              <a:avLst/>
            </a:prstGeom>
            <a:noFill/>
          </p:spPr>
          <p:txBody>
            <a:bodyPr wrap="none" rtlCol="0">
              <a:spAutoFit/>
            </a:bodyPr>
            <a:lstStyle/>
            <a:p>
              <a:r>
                <a:rPr lang="en-US" sz="700" dirty="0" smtClean="0"/>
                <a:t>27 ns</a:t>
              </a:r>
              <a:endParaRPr lang="en-US" sz="700" dirty="0"/>
            </a:p>
          </p:txBody>
        </p:sp>
      </p:grpSp>
      <p:sp>
        <p:nvSpPr>
          <p:cNvPr id="239" name="Right Arrow 238"/>
          <p:cNvSpPr/>
          <p:nvPr/>
        </p:nvSpPr>
        <p:spPr>
          <a:xfrm>
            <a:off x="4540892" y="2376213"/>
            <a:ext cx="1340540" cy="467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1.8 GSPS, 12-bit A/D Ch1</a:t>
            </a:r>
            <a:endParaRPr lang="en-US" sz="800" b="1" dirty="0"/>
          </a:p>
        </p:txBody>
      </p:sp>
      <p:grpSp>
        <p:nvGrpSpPr>
          <p:cNvPr id="242" name="Group 241"/>
          <p:cNvGrpSpPr/>
          <p:nvPr/>
        </p:nvGrpSpPr>
        <p:grpSpPr>
          <a:xfrm>
            <a:off x="4501389" y="1816291"/>
            <a:ext cx="1217937" cy="642207"/>
            <a:chOff x="121634" y="2105743"/>
            <a:chExt cx="2431527" cy="1282122"/>
          </a:xfrm>
        </p:grpSpPr>
        <p:cxnSp>
          <p:nvCxnSpPr>
            <p:cNvPr id="308" name="Straight Arrow Connector 307"/>
            <p:cNvCxnSpPr/>
            <p:nvPr/>
          </p:nvCxnSpPr>
          <p:spPr>
            <a:xfrm flipV="1">
              <a:off x="505776" y="2372157"/>
              <a:ext cx="0" cy="952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9" name="Straight Arrow Connector 308"/>
            <p:cNvCxnSpPr/>
            <p:nvPr/>
          </p:nvCxnSpPr>
          <p:spPr>
            <a:xfrm>
              <a:off x="505776" y="3324657"/>
              <a:ext cx="16446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0" name="Freeform 309"/>
            <p:cNvSpPr/>
            <p:nvPr/>
          </p:nvSpPr>
          <p:spPr>
            <a:xfrm>
              <a:off x="524826" y="2732020"/>
              <a:ext cx="727074" cy="585029"/>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2312"/>
                <a:gd name="connsiteY0" fmla="*/ 330200 h 576491"/>
                <a:gd name="connsiteX1" fmla="*/ 38100 w 722312"/>
                <a:gd name="connsiteY1" fmla="*/ 571500 h 576491"/>
                <a:gd name="connsiteX2" fmla="*/ 101600 w 722312"/>
                <a:gd name="connsiteY2" fmla="*/ 254000 h 576491"/>
                <a:gd name="connsiteX3" fmla="*/ 152400 w 722312"/>
                <a:gd name="connsiteY3" fmla="*/ 571500 h 576491"/>
                <a:gd name="connsiteX4" fmla="*/ 215900 w 722312"/>
                <a:gd name="connsiteY4" fmla="*/ 139700 h 576491"/>
                <a:gd name="connsiteX5" fmla="*/ 266700 w 722312"/>
                <a:gd name="connsiteY5" fmla="*/ 571500 h 576491"/>
                <a:gd name="connsiteX6" fmla="*/ 330200 w 722312"/>
                <a:gd name="connsiteY6" fmla="*/ 0 h 576491"/>
                <a:gd name="connsiteX7" fmla="*/ 355600 w 722312"/>
                <a:gd name="connsiteY7" fmla="*/ 571500 h 576491"/>
                <a:gd name="connsiteX8" fmla="*/ 419100 w 722312"/>
                <a:gd name="connsiteY8" fmla="*/ 177800 h 576491"/>
                <a:gd name="connsiteX9" fmla="*/ 444500 w 722312"/>
                <a:gd name="connsiteY9" fmla="*/ 571500 h 576491"/>
                <a:gd name="connsiteX10" fmla="*/ 508000 w 722312"/>
                <a:gd name="connsiteY10" fmla="*/ 304800 h 576491"/>
                <a:gd name="connsiteX11" fmla="*/ 533400 w 722312"/>
                <a:gd name="connsiteY11" fmla="*/ 571500 h 576491"/>
                <a:gd name="connsiteX12" fmla="*/ 584200 w 722312"/>
                <a:gd name="connsiteY12" fmla="*/ 431800 h 576491"/>
                <a:gd name="connsiteX13" fmla="*/ 622300 w 722312"/>
                <a:gd name="connsiteY13" fmla="*/ 571500 h 576491"/>
                <a:gd name="connsiteX14" fmla="*/ 671513 w 722312"/>
                <a:gd name="connsiteY14" fmla="*/ 546100 h 576491"/>
                <a:gd name="connsiteX15" fmla="*/ 722312 w 722312"/>
                <a:gd name="connsiteY15" fmla="*/ 553244 h 576491"/>
                <a:gd name="connsiteX0" fmla="*/ 0 w 727074"/>
                <a:gd name="connsiteY0" fmla="*/ 330200 h 576593"/>
                <a:gd name="connsiteX1" fmla="*/ 38100 w 727074"/>
                <a:gd name="connsiteY1" fmla="*/ 571500 h 576593"/>
                <a:gd name="connsiteX2" fmla="*/ 101600 w 727074"/>
                <a:gd name="connsiteY2" fmla="*/ 254000 h 576593"/>
                <a:gd name="connsiteX3" fmla="*/ 152400 w 727074"/>
                <a:gd name="connsiteY3" fmla="*/ 571500 h 576593"/>
                <a:gd name="connsiteX4" fmla="*/ 215900 w 727074"/>
                <a:gd name="connsiteY4" fmla="*/ 139700 h 576593"/>
                <a:gd name="connsiteX5" fmla="*/ 266700 w 727074"/>
                <a:gd name="connsiteY5" fmla="*/ 571500 h 576593"/>
                <a:gd name="connsiteX6" fmla="*/ 330200 w 727074"/>
                <a:gd name="connsiteY6" fmla="*/ 0 h 576593"/>
                <a:gd name="connsiteX7" fmla="*/ 355600 w 727074"/>
                <a:gd name="connsiteY7" fmla="*/ 571500 h 576593"/>
                <a:gd name="connsiteX8" fmla="*/ 419100 w 727074"/>
                <a:gd name="connsiteY8" fmla="*/ 177800 h 576593"/>
                <a:gd name="connsiteX9" fmla="*/ 444500 w 727074"/>
                <a:gd name="connsiteY9" fmla="*/ 571500 h 576593"/>
                <a:gd name="connsiteX10" fmla="*/ 508000 w 727074"/>
                <a:gd name="connsiteY10" fmla="*/ 304800 h 576593"/>
                <a:gd name="connsiteX11" fmla="*/ 533400 w 727074"/>
                <a:gd name="connsiteY11" fmla="*/ 571500 h 576593"/>
                <a:gd name="connsiteX12" fmla="*/ 584200 w 727074"/>
                <a:gd name="connsiteY12" fmla="*/ 431800 h 576593"/>
                <a:gd name="connsiteX13" fmla="*/ 622300 w 727074"/>
                <a:gd name="connsiteY13" fmla="*/ 571500 h 576593"/>
                <a:gd name="connsiteX14" fmla="*/ 671513 w 727074"/>
                <a:gd name="connsiteY14" fmla="*/ 546100 h 576593"/>
                <a:gd name="connsiteX15" fmla="*/ 727074 w 727074"/>
                <a:gd name="connsiteY15" fmla="*/ 546101 h 576593"/>
                <a:gd name="connsiteX0" fmla="*/ 0 w 727074"/>
                <a:gd name="connsiteY0" fmla="*/ 330200 h 576593"/>
                <a:gd name="connsiteX1" fmla="*/ 101600 w 727074"/>
                <a:gd name="connsiteY1" fmla="*/ 254000 h 576593"/>
                <a:gd name="connsiteX2" fmla="*/ 152400 w 727074"/>
                <a:gd name="connsiteY2" fmla="*/ 571500 h 576593"/>
                <a:gd name="connsiteX3" fmla="*/ 215900 w 727074"/>
                <a:gd name="connsiteY3" fmla="*/ 139700 h 576593"/>
                <a:gd name="connsiteX4" fmla="*/ 266700 w 727074"/>
                <a:gd name="connsiteY4" fmla="*/ 571500 h 576593"/>
                <a:gd name="connsiteX5" fmla="*/ 330200 w 727074"/>
                <a:gd name="connsiteY5" fmla="*/ 0 h 576593"/>
                <a:gd name="connsiteX6" fmla="*/ 355600 w 727074"/>
                <a:gd name="connsiteY6" fmla="*/ 571500 h 576593"/>
                <a:gd name="connsiteX7" fmla="*/ 419100 w 727074"/>
                <a:gd name="connsiteY7" fmla="*/ 177800 h 576593"/>
                <a:gd name="connsiteX8" fmla="*/ 444500 w 727074"/>
                <a:gd name="connsiteY8" fmla="*/ 571500 h 576593"/>
                <a:gd name="connsiteX9" fmla="*/ 508000 w 727074"/>
                <a:gd name="connsiteY9" fmla="*/ 304800 h 576593"/>
                <a:gd name="connsiteX10" fmla="*/ 533400 w 727074"/>
                <a:gd name="connsiteY10" fmla="*/ 571500 h 576593"/>
                <a:gd name="connsiteX11" fmla="*/ 584200 w 727074"/>
                <a:gd name="connsiteY11" fmla="*/ 431800 h 576593"/>
                <a:gd name="connsiteX12" fmla="*/ 622300 w 727074"/>
                <a:gd name="connsiteY12" fmla="*/ 571500 h 576593"/>
                <a:gd name="connsiteX13" fmla="*/ 671513 w 727074"/>
                <a:gd name="connsiteY13" fmla="*/ 546100 h 576593"/>
                <a:gd name="connsiteX14" fmla="*/ 727074 w 727074"/>
                <a:gd name="connsiteY14" fmla="*/ 546101 h 576593"/>
                <a:gd name="connsiteX0" fmla="*/ 0 w 727074"/>
                <a:gd name="connsiteY0" fmla="*/ 330200 h 576593"/>
                <a:gd name="connsiteX1" fmla="*/ 101600 w 727074"/>
                <a:gd name="connsiteY1" fmla="*/ 254000 h 576593"/>
                <a:gd name="connsiteX2" fmla="*/ 215900 w 727074"/>
                <a:gd name="connsiteY2" fmla="*/ 139700 h 576593"/>
                <a:gd name="connsiteX3" fmla="*/ 266700 w 727074"/>
                <a:gd name="connsiteY3" fmla="*/ 571500 h 576593"/>
                <a:gd name="connsiteX4" fmla="*/ 330200 w 727074"/>
                <a:gd name="connsiteY4" fmla="*/ 0 h 576593"/>
                <a:gd name="connsiteX5" fmla="*/ 355600 w 727074"/>
                <a:gd name="connsiteY5" fmla="*/ 571500 h 576593"/>
                <a:gd name="connsiteX6" fmla="*/ 419100 w 727074"/>
                <a:gd name="connsiteY6" fmla="*/ 177800 h 576593"/>
                <a:gd name="connsiteX7" fmla="*/ 444500 w 727074"/>
                <a:gd name="connsiteY7" fmla="*/ 571500 h 576593"/>
                <a:gd name="connsiteX8" fmla="*/ 508000 w 727074"/>
                <a:gd name="connsiteY8" fmla="*/ 304800 h 576593"/>
                <a:gd name="connsiteX9" fmla="*/ 533400 w 727074"/>
                <a:gd name="connsiteY9" fmla="*/ 571500 h 576593"/>
                <a:gd name="connsiteX10" fmla="*/ 584200 w 727074"/>
                <a:gd name="connsiteY10" fmla="*/ 431800 h 576593"/>
                <a:gd name="connsiteX11" fmla="*/ 622300 w 727074"/>
                <a:gd name="connsiteY11" fmla="*/ 571500 h 576593"/>
                <a:gd name="connsiteX12" fmla="*/ 671513 w 727074"/>
                <a:gd name="connsiteY12" fmla="*/ 546100 h 576593"/>
                <a:gd name="connsiteX13" fmla="*/ 727074 w 727074"/>
                <a:gd name="connsiteY13" fmla="*/ 546101 h 576593"/>
                <a:gd name="connsiteX0" fmla="*/ 0 w 727074"/>
                <a:gd name="connsiteY0" fmla="*/ 347793 h 594186"/>
                <a:gd name="connsiteX1" fmla="*/ 101600 w 727074"/>
                <a:gd name="connsiteY1" fmla="*/ 271593 h 594186"/>
                <a:gd name="connsiteX2" fmla="*/ 215900 w 727074"/>
                <a:gd name="connsiteY2" fmla="*/ 157293 h 594186"/>
                <a:gd name="connsiteX3" fmla="*/ 330200 w 727074"/>
                <a:gd name="connsiteY3" fmla="*/ 17593 h 594186"/>
                <a:gd name="connsiteX4" fmla="*/ 355600 w 727074"/>
                <a:gd name="connsiteY4" fmla="*/ 589093 h 594186"/>
                <a:gd name="connsiteX5" fmla="*/ 419100 w 727074"/>
                <a:gd name="connsiteY5" fmla="*/ 195393 h 594186"/>
                <a:gd name="connsiteX6" fmla="*/ 444500 w 727074"/>
                <a:gd name="connsiteY6" fmla="*/ 589093 h 594186"/>
                <a:gd name="connsiteX7" fmla="*/ 508000 w 727074"/>
                <a:gd name="connsiteY7" fmla="*/ 322393 h 594186"/>
                <a:gd name="connsiteX8" fmla="*/ 533400 w 727074"/>
                <a:gd name="connsiteY8" fmla="*/ 589093 h 594186"/>
                <a:gd name="connsiteX9" fmla="*/ 584200 w 727074"/>
                <a:gd name="connsiteY9" fmla="*/ 449393 h 594186"/>
                <a:gd name="connsiteX10" fmla="*/ 622300 w 727074"/>
                <a:gd name="connsiteY10" fmla="*/ 589093 h 594186"/>
                <a:gd name="connsiteX11" fmla="*/ 671513 w 727074"/>
                <a:gd name="connsiteY11" fmla="*/ 563693 h 594186"/>
                <a:gd name="connsiteX12" fmla="*/ 727074 w 727074"/>
                <a:gd name="connsiteY12" fmla="*/ 563694 h 594186"/>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444500 w 727074"/>
                <a:gd name="connsiteY5" fmla="*/ 571780 h 576873"/>
                <a:gd name="connsiteX6" fmla="*/ 508000 w 727074"/>
                <a:gd name="connsiteY6" fmla="*/ 305080 h 576873"/>
                <a:gd name="connsiteX7" fmla="*/ 533400 w 727074"/>
                <a:gd name="connsiteY7" fmla="*/ 571780 h 576873"/>
                <a:gd name="connsiteX8" fmla="*/ 584200 w 727074"/>
                <a:gd name="connsiteY8" fmla="*/ 432080 h 576873"/>
                <a:gd name="connsiteX9" fmla="*/ 622300 w 727074"/>
                <a:gd name="connsiteY9" fmla="*/ 571780 h 576873"/>
                <a:gd name="connsiteX10" fmla="*/ 671513 w 727074"/>
                <a:gd name="connsiteY10" fmla="*/ 546380 h 576873"/>
                <a:gd name="connsiteX11" fmla="*/ 727074 w 727074"/>
                <a:gd name="connsiteY11"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33400 w 727074"/>
                <a:gd name="connsiteY6" fmla="*/ 571780 h 576873"/>
                <a:gd name="connsiteX7" fmla="*/ 584200 w 727074"/>
                <a:gd name="connsiteY7" fmla="*/ 432080 h 576873"/>
                <a:gd name="connsiteX8" fmla="*/ 622300 w 727074"/>
                <a:gd name="connsiteY8" fmla="*/ 571780 h 576873"/>
                <a:gd name="connsiteX9" fmla="*/ 671513 w 727074"/>
                <a:gd name="connsiteY9" fmla="*/ 546380 h 576873"/>
                <a:gd name="connsiteX10" fmla="*/ 727074 w 727074"/>
                <a:gd name="connsiteY10" fmla="*/ 546381 h 576873"/>
                <a:gd name="connsiteX0" fmla="*/ 0 w 727074"/>
                <a:gd name="connsiteY0" fmla="*/ 330480 h 576873"/>
                <a:gd name="connsiteX1" fmla="*/ 101600 w 727074"/>
                <a:gd name="connsiteY1" fmla="*/ 254280 h 576873"/>
                <a:gd name="connsiteX2" fmla="*/ 215900 w 727074"/>
                <a:gd name="connsiteY2" fmla="*/ 139980 h 576873"/>
                <a:gd name="connsiteX3" fmla="*/ 330200 w 727074"/>
                <a:gd name="connsiteY3" fmla="*/ 280 h 576873"/>
                <a:gd name="connsiteX4" fmla="*/ 419100 w 727074"/>
                <a:gd name="connsiteY4" fmla="*/ 178080 h 576873"/>
                <a:gd name="connsiteX5" fmla="*/ 508000 w 727074"/>
                <a:gd name="connsiteY5" fmla="*/ 305080 h 576873"/>
                <a:gd name="connsiteX6" fmla="*/ 584200 w 727074"/>
                <a:gd name="connsiteY6" fmla="*/ 432080 h 576873"/>
                <a:gd name="connsiteX7" fmla="*/ 622300 w 727074"/>
                <a:gd name="connsiteY7" fmla="*/ 571780 h 576873"/>
                <a:gd name="connsiteX8" fmla="*/ 671513 w 727074"/>
                <a:gd name="connsiteY8" fmla="*/ 546380 h 576873"/>
                <a:gd name="connsiteX9" fmla="*/ 727074 w 727074"/>
                <a:gd name="connsiteY9" fmla="*/ 546381 h 576873"/>
                <a:gd name="connsiteX0" fmla="*/ 0 w 727074"/>
                <a:gd name="connsiteY0" fmla="*/ 338636 h 585029"/>
                <a:gd name="connsiteX1" fmla="*/ 101600 w 727074"/>
                <a:gd name="connsiteY1" fmla="*/ 262436 h 585029"/>
                <a:gd name="connsiteX2" fmla="*/ 215900 w 727074"/>
                <a:gd name="connsiteY2" fmla="*/ 478336 h 585029"/>
                <a:gd name="connsiteX3" fmla="*/ 330200 w 727074"/>
                <a:gd name="connsiteY3" fmla="*/ 8436 h 585029"/>
                <a:gd name="connsiteX4" fmla="*/ 419100 w 727074"/>
                <a:gd name="connsiteY4" fmla="*/ 186236 h 585029"/>
                <a:gd name="connsiteX5" fmla="*/ 508000 w 727074"/>
                <a:gd name="connsiteY5" fmla="*/ 313236 h 585029"/>
                <a:gd name="connsiteX6" fmla="*/ 584200 w 727074"/>
                <a:gd name="connsiteY6" fmla="*/ 440236 h 585029"/>
                <a:gd name="connsiteX7" fmla="*/ 622300 w 727074"/>
                <a:gd name="connsiteY7" fmla="*/ 579936 h 585029"/>
                <a:gd name="connsiteX8" fmla="*/ 671513 w 727074"/>
                <a:gd name="connsiteY8" fmla="*/ 554536 h 585029"/>
                <a:gd name="connsiteX9" fmla="*/ 727074 w 727074"/>
                <a:gd name="connsiteY9" fmla="*/ 554537 h 585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7074" h="585029">
                  <a:moveTo>
                    <a:pt x="0" y="338636"/>
                  </a:moveTo>
                  <a:cubicBezTo>
                    <a:pt x="21167" y="322761"/>
                    <a:pt x="65617" y="239153"/>
                    <a:pt x="101600" y="262436"/>
                  </a:cubicBezTo>
                  <a:cubicBezTo>
                    <a:pt x="137583" y="285719"/>
                    <a:pt x="177800" y="520669"/>
                    <a:pt x="215900" y="478336"/>
                  </a:cubicBezTo>
                  <a:cubicBezTo>
                    <a:pt x="254000" y="436003"/>
                    <a:pt x="296333" y="57119"/>
                    <a:pt x="330200" y="8436"/>
                  </a:cubicBezTo>
                  <a:cubicBezTo>
                    <a:pt x="364067" y="-40247"/>
                    <a:pt x="389467" y="135436"/>
                    <a:pt x="419100" y="186236"/>
                  </a:cubicBezTo>
                  <a:cubicBezTo>
                    <a:pt x="448733" y="237036"/>
                    <a:pt x="480483" y="270903"/>
                    <a:pt x="508000" y="313236"/>
                  </a:cubicBezTo>
                  <a:cubicBezTo>
                    <a:pt x="535517" y="355569"/>
                    <a:pt x="565150" y="395786"/>
                    <a:pt x="584200" y="440236"/>
                  </a:cubicBezTo>
                  <a:cubicBezTo>
                    <a:pt x="603250" y="484686"/>
                    <a:pt x="607748" y="560886"/>
                    <a:pt x="622300" y="579936"/>
                  </a:cubicBezTo>
                  <a:cubicBezTo>
                    <a:pt x="636852" y="598986"/>
                    <a:pt x="654051" y="558769"/>
                    <a:pt x="671513" y="554536"/>
                  </a:cubicBezTo>
                  <a:cubicBezTo>
                    <a:pt x="688975" y="550303"/>
                    <a:pt x="718078" y="571206"/>
                    <a:pt x="727074" y="5545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1" name="Freeform 310"/>
            <p:cNvSpPr/>
            <p:nvPr/>
          </p:nvSpPr>
          <p:spPr>
            <a:xfrm>
              <a:off x="1249517" y="2731425"/>
              <a:ext cx="758032" cy="585423"/>
            </a:xfrm>
            <a:custGeom>
              <a:avLst/>
              <a:gdLst>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95074"/>
                <a:gd name="connsiteX1" fmla="*/ 38100 w 736600"/>
                <a:gd name="connsiteY1" fmla="*/ 571500 h 595074"/>
                <a:gd name="connsiteX2" fmla="*/ 101600 w 736600"/>
                <a:gd name="connsiteY2" fmla="*/ 254000 h 595074"/>
                <a:gd name="connsiteX3" fmla="*/ 152400 w 736600"/>
                <a:gd name="connsiteY3" fmla="*/ 571500 h 595074"/>
                <a:gd name="connsiteX4" fmla="*/ 215900 w 736600"/>
                <a:gd name="connsiteY4" fmla="*/ 139700 h 595074"/>
                <a:gd name="connsiteX5" fmla="*/ 266700 w 736600"/>
                <a:gd name="connsiteY5" fmla="*/ 571500 h 595074"/>
                <a:gd name="connsiteX6" fmla="*/ 330200 w 736600"/>
                <a:gd name="connsiteY6" fmla="*/ 0 h 595074"/>
                <a:gd name="connsiteX7" fmla="*/ 355600 w 736600"/>
                <a:gd name="connsiteY7" fmla="*/ 571500 h 595074"/>
                <a:gd name="connsiteX8" fmla="*/ 419100 w 736600"/>
                <a:gd name="connsiteY8" fmla="*/ 177800 h 595074"/>
                <a:gd name="connsiteX9" fmla="*/ 444500 w 736600"/>
                <a:gd name="connsiteY9" fmla="*/ 571500 h 595074"/>
                <a:gd name="connsiteX10" fmla="*/ 508000 w 736600"/>
                <a:gd name="connsiteY10" fmla="*/ 304800 h 595074"/>
                <a:gd name="connsiteX11" fmla="*/ 533400 w 736600"/>
                <a:gd name="connsiteY11" fmla="*/ 571500 h 595074"/>
                <a:gd name="connsiteX12" fmla="*/ 584200 w 736600"/>
                <a:gd name="connsiteY12" fmla="*/ 431800 h 595074"/>
                <a:gd name="connsiteX13" fmla="*/ 622300 w 736600"/>
                <a:gd name="connsiteY13" fmla="*/ 571500 h 595074"/>
                <a:gd name="connsiteX14" fmla="*/ 685800 w 736600"/>
                <a:gd name="connsiteY14" fmla="*/ 546100 h 595074"/>
                <a:gd name="connsiteX15" fmla="*/ 736600 w 736600"/>
                <a:gd name="connsiteY15" fmla="*/ 584200 h 595074"/>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85800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38100 w 736600"/>
                <a:gd name="connsiteY1" fmla="*/ 571500 h 584200"/>
                <a:gd name="connsiteX2" fmla="*/ 101600 w 736600"/>
                <a:gd name="connsiteY2" fmla="*/ 254000 h 584200"/>
                <a:gd name="connsiteX3" fmla="*/ 152400 w 736600"/>
                <a:gd name="connsiteY3" fmla="*/ 571500 h 584200"/>
                <a:gd name="connsiteX4" fmla="*/ 215900 w 736600"/>
                <a:gd name="connsiteY4" fmla="*/ 139700 h 584200"/>
                <a:gd name="connsiteX5" fmla="*/ 266700 w 736600"/>
                <a:gd name="connsiteY5" fmla="*/ 571500 h 584200"/>
                <a:gd name="connsiteX6" fmla="*/ 330200 w 736600"/>
                <a:gd name="connsiteY6" fmla="*/ 0 h 584200"/>
                <a:gd name="connsiteX7" fmla="*/ 355600 w 736600"/>
                <a:gd name="connsiteY7" fmla="*/ 571500 h 584200"/>
                <a:gd name="connsiteX8" fmla="*/ 419100 w 736600"/>
                <a:gd name="connsiteY8" fmla="*/ 177800 h 584200"/>
                <a:gd name="connsiteX9" fmla="*/ 444500 w 736600"/>
                <a:gd name="connsiteY9" fmla="*/ 571500 h 584200"/>
                <a:gd name="connsiteX10" fmla="*/ 508000 w 736600"/>
                <a:gd name="connsiteY10" fmla="*/ 304800 h 584200"/>
                <a:gd name="connsiteX11" fmla="*/ 533400 w 736600"/>
                <a:gd name="connsiteY11" fmla="*/ 571500 h 584200"/>
                <a:gd name="connsiteX12" fmla="*/ 584200 w 736600"/>
                <a:gd name="connsiteY12" fmla="*/ 431800 h 584200"/>
                <a:gd name="connsiteX13" fmla="*/ 622300 w 736600"/>
                <a:gd name="connsiteY13" fmla="*/ 571500 h 584200"/>
                <a:gd name="connsiteX14" fmla="*/ 671513 w 736600"/>
                <a:gd name="connsiteY14" fmla="*/ 546100 h 584200"/>
                <a:gd name="connsiteX15" fmla="*/ 736600 w 736600"/>
                <a:gd name="connsiteY15" fmla="*/ 584200 h 584200"/>
                <a:gd name="connsiteX0" fmla="*/ 0 w 736600"/>
                <a:gd name="connsiteY0" fmla="*/ 330200 h 584200"/>
                <a:gd name="connsiteX1" fmla="*/ 6351 w 736600"/>
                <a:gd name="connsiteY1" fmla="*/ 422275 h 584200"/>
                <a:gd name="connsiteX2" fmla="*/ 38100 w 736600"/>
                <a:gd name="connsiteY2" fmla="*/ 571500 h 584200"/>
                <a:gd name="connsiteX3" fmla="*/ 101600 w 736600"/>
                <a:gd name="connsiteY3" fmla="*/ 254000 h 584200"/>
                <a:gd name="connsiteX4" fmla="*/ 152400 w 736600"/>
                <a:gd name="connsiteY4" fmla="*/ 571500 h 584200"/>
                <a:gd name="connsiteX5" fmla="*/ 215900 w 736600"/>
                <a:gd name="connsiteY5" fmla="*/ 139700 h 584200"/>
                <a:gd name="connsiteX6" fmla="*/ 266700 w 736600"/>
                <a:gd name="connsiteY6" fmla="*/ 571500 h 584200"/>
                <a:gd name="connsiteX7" fmla="*/ 330200 w 736600"/>
                <a:gd name="connsiteY7" fmla="*/ 0 h 584200"/>
                <a:gd name="connsiteX8" fmla="*/ 355600 w 736600"/>
                <a:gd name="connsiteY8" fmla="*/ 571500 h 584200"/>
                <a:gd name="connsiteX9" fmla="*/ 419100 w 736600"/>
                <a:gd name="connsiteY9" fmla="*/ 177800 h 584200"/>
                <a:gd name="connsiteX10" fmla="*/ 444500 w 736600"/>
                <a:gd name="connsiteY10" fmla="*/ 571500 h 584200"/>
                <a:gd name="connsiteX11" fmla="*/ 508000 w 736600"/>
                <a:gd name="connsiteY11" fmla="*/ 304800 h 584200"/>
                <a:gd name="connsiteX12" fmla="*/ 533400 w 736600"/>
                <a:gd name="connsiteY12" fmla="*/ 571500 h 584200"/>
                <a:gd name="connsiteX13" fmla="*/ 584200 w 736600"/>
                <a:gd name="connsiteY13" fmla="*/ 431800 h 584200"/>
                <a:gd name="connsiteX14" fmla="*/ 622300 w 736600"/>
                <a:gd name="connsiteY14" fmla="*/ 571500 h 584200"/>
                <a:gd name="connsiteX15" fmla="*/ 671513 w 736600"/>
                <a:gd name="connsiteY15" fmla="*/ 546100 h 584200"/>
                <a:gd name="connsiteX16" fmla="*/ 736600 w 736600"/>
                <a:gd name="connsiteY16" fmla="*/ 584200 h 584200"/>
                <a:gd name="connsiteX0" fmla="*/ 0 w 767557"/>
                <a:gd name="connsiteY0" fmla="*/ 549275 h 584200"/>
                <a:gd name="connsiteX1" fmla="*/ 37308 w 767557"/>
                <a:gd name="connsiteY1" fmla="*/ 422275 h 584200"/>
                <a:gd name="connsiteX2" fmla="*/ 69057 w 767557"/>
                <a:gd name="connsiteY2" fmla="*/ 571500 h 584200"/>
                <a:gd name="connsiteX3" fmla="*/ 132557 w 767557"/>
                <a:gd name="connsiteY3" fmla="*/ 254000 h 584200"/>
                <a:gd name="connsiteX4" fmla="*/ 183357 w 767557"/>
                <a:gd name="connsiteY4" fmla="*/ 571500 h 584200"/>
                <a:gd name="connsiteX5" fmla="*/ 246857 w 767557"/>
                <a:gd name="connsiteY5" fmla="*/ 139700 h 584200"/>
                <a:gd name="connsiteX6" fmla="*/ 297657 w 767557"/>
                <a:gd name="connsiteY6" fmla="*/ 571500 h 584200"/>
                <a:gd name="connsiteX7" fmla="*/ 361157 w 767557"/>
                <a:gd name="connsiteY7" fmla="*/ 0 h 584200"/>
                <a:gd name="connsiteX8" fmla="*/ 386557 w 767557"/>
                <a:gd name="connsiteY8" fmla="*/ 571500 h 584200"/>
                <a:gd name="connsiteX9" fmla="*/ 450057 w 767557"/>
                <a:gd name="connsiteY9" fmla="*/ 177800 h 584200"/>
                <a:gd name="connsiteX10" fmla="*/ 475457 w 767557"/>
                <a:gd name="connsiteY10" fmla="*/ 571500 h 584200"/>
                <a:gd name="connsiteX11" fmla="*/ 538957 w 767557"/>
                <a:gd name="connsiteY11" fmla="*/ 304800 h 584200"/>
                <a:gd name="connsiteX12" fmla="*/ 564357 w 767557"/>
                <a:gd name="connsiteY12" fmla="*/ 571500 h 584200"/>
                <a:gd name="connsiteX13" fmla="*/ 615157 w 767557"/>
                <a:gd name="connsiteY13" fmla="*/ 431800 h 584200"/>
                <a:gd name="connsiteX14" fmla="*/ 653257 w 767557"/>
                <a:gd name="connsiteY14" fmla="*/ 571500 h 584200"/>
                <a:gd name="connsiteX15" fmla="*/ 702470 w 767557"/>
                <a:gd name="connsiteY15" fmla="*/ 546100 h 584200"/>
                <a:gd name="connsiteX16" fmla="*/ 767557 w 767557"/>
                <a:gd name="connsiteY16" fmla="*/ 584200 h 584200"/>
                <a:gd name="connsiteX0" fmla="*/ 0 w 767557"/>
                <a:gd name="connsiteY0" fmla="*/ 549275 h 576297"/>
                <a:gd name="connsiteX1" fmla="*/ 37308 w 767557"/>
                <a:gd name="connsiteY1" fmla="*/ 422275 h 576297"/>
                <a:gd name="connsiteX2" fmla="*/ 69057 w 767557"/>
                <a:gd name="connsiteY2" fmla="*/ 571500 h 576297"/>
                <a:gd name="connsiteX3" fmla="*/ 132557 w 767557"/>
                <a:gd name="connsiteY3" fmla="*/ 254000 h 576297"/>
                <a:gd name="connsiteX4" fmla="*/ 183357 w 767557"/>
                <a:gd name="connsiteY4" fmla="*/ 571500 h 576297"/>
                <a:gd name="connsiteX5" fmla="*/ 246857 w 767557"/>
                <a:gd name="connsiteY5" fmla="*/ 139700 h 576297"/>
                <a:gd name="connsiteX6" fmla="*/ 297657 w 767557"/>
                <a:gd name="connsiteY6" fmla="*/ 571500 h 576297"/>
                <a:gd name="connsiteX7" fmla="*/ 361157 w 767557"/>
                <a:gd name="connsiteY7" fmla="*/ 0 h 576297"/>
                <a:gd name="connsiteX8" fmla="*/ 386557 w 767557"/>
                <a:gd name="connsiteY8" fmla="*/ 571500 h 576297"/>
                <a:gd name="connsiteX9" fmla="*/ 450057 w 767557"/>
                <a:gd name="connsiteY9" fmla="*/ 177800 h 576297"/>
                <a:gd name="connsiteX10" fmla="*/ 475457 w 767557"/>
                <a:gd name="connsiteY10" fmla="*/ 571500 h 576297"/>
                <a:gd name="connsiteX11" fmla="*/ 538957 w 767557"/>
                <a:gd name="connsiteY11" fmla="*/ 304800 h 576297"/>
                <a:gd name="connsiteX12" fmla="*/ 564357 w 767557"/>
                <a:gd name="connsiteY12" fmla="*/ 571500 h 576297"/>
                <a:gd name="connsiteX13" fmla="*/ 615157 w 767557"/>
                <a:gd name="connsiteY13" fmla="*/ 431800 h 576297"/>
                <a:gd name="connsiteX14" fmla="*/ 653257 w 767557"/>
                <a:gd name="connsiteY14" fmla="*/ 571500 h 576297"/>
                <a:gd name="connsiteX15" fmla="*/ 702470 w 767557"/>
                <a:gd name="connsiteY15" fmla="*/ 546100 h 576297"/>
                <a:gd name="connsiteX16" fmla="*/ 767557 w 767557"/>
                <a:gd name="connsiteY16" fmla="*/ 567531 h 576297"/>
                <a:gd name="connsiteX0" fmla="*/ 0 w 758032"/>
                <a:gd name="connsiteY0" fmla="*/ 549275 h 576392"/>
                <a:gd name="connsiteX1" fmla="*/ 37308 w 758032"/>
                <a:gd name="connsiteY1" fmla="*/ 422275 h 576392"/>
                <a:gd name="connsiteX2" fmla="*/ 69057 w 758032"/>
                <a:gd name="connsiteY2" fmla="*/ 571500 h 576392"/>
                <a:gd name="connsiteX3" fmla="*/ 132557 w 758032"/>
                <a:gd name="connsiteY3" fmla="*/ 254000 h 576392"/>
                <a:gd name="connsiteX4" fmla="*/ 183357 w 758032"/>
                <a:gd name="connsiteY4" fmla="*/ 571500 h 576392"/>
                <a:gd name="connsiteX5" fmla="*/ 246857 w 758032"/>
                <a:gd name="connsiteY5" fmla="*/ 139700 h 576392"/>
                <a:gd name="connsiteX6" fmla="*/ 297657 w 758032"/>
                <a:gd name="connsiteY6" fmla="*/ 571500 h 576392"/>
                <a:gd name="connsiteX7" fmla="*/ 361157 w 758032"/>
                <a:gd name="connsiteY7" fmla="*/ 0 h 576392"/>
                <a:gd name="connsiteX8" fmla="*/ 386557 w 758032"/>
                <a:gd name="connsiteY8" fmla="*/ 571500 h 576392"/>
                <a:gd name="connsiteX9" fmla="*/ 450057 w 758032"/>
                <a:gd name="connsiteY9" fmla="*/ 177800 h 576392"/>
                <a:gd name="connsiteX10" fmla="*/ 475457 w 758032"/>
                <a:gd name="connsiteY10" fmla="*/ 571500 h 576392"/>
                <a:gd name="connsiteX11" fmla="*/ 538957 w 758032"/>
                <a:gd name="connsiteY11" fmla="*/ 304800 h 576392"/>
                <a:gd name="connsiteX12" fmla="*/ 564357 w 758032"/>
                <a:gd name="connsiteY12" fmla="*/ 571500 h 576392"/>
                <a:gd name="connsiteX13" fmla="*/ 615157 w 758032"/>
                <a:gd name="connsiteY13" fmla="*/ 431800 h 576392"/>
                <a:gd name="connsiteX14" fmla="*/ 653257 w 758032"/>
                <a:gd name="connsiteY14" fmla="*/ 571500 h 576392"/>
                <a:gd name="connsiteX15" fmla="*/ 702470 w 758032"/>
                <a:gd name="connsiteY15" fmla="*/ 546100 h 576392"/>
                <a:gd name="connsiteX16" fmla="*/ 758032 w 758032"/>
                <a:gd name="connsiteY16"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183357 w 758032"/>
                <a:gd name="connsiteY3" fmla="*/ 571500 h 576392"/>
                <a:gd name="connsiteX4" fmla="*/ 246857 w 758032"/>
                <a:gd name="connsiteY4" fmla="*/ 139700 h 576392"/>
                <a:gd name="connsiteX5" fmla="*/ 297657 w 758032"/>
                <a:gd name="connsiteY5" fmla="*/ 571500 h 576392"/>
                <a:gd name="connsiteX6" fmla="*/ 361157 w 758032"/>
                <a:gd name="connsiteY6" fmla="*/ 0 h 576392"/>
                <a:gd name="connsiteX7" fmla="*/ 386557 w 758032"/>
                <a:gd name="connsiteY7" fmla="*/ 571500 h 576392"/>
                <a:gd name="connsiteX8" fmla="*/ 450057 w 758032"/>
                <a:gd name="connsiteY8" fmla="*/ 177800 h 576392"/>
                <a:gd name="connsiteX9" fmla="*/ 475457 w 758032"/>
                <a:gd name="connsiteY9" fmla="*/ 571500 h 576392"/>
                <a:gd name="connsiteX10" fmla="*/ 538957 w 758032"/>
                <a:gd name="connsiteY10" fmla="*/ 304800 h 576392"/>
                <a:gd name="connsiteX11" fmla="*/ 564357 w 758032"/>
                <a:gd name="connsiteY11" fmla="*/ 571500 h 576392"/>
                <a:gd name="connsiteX12" fmla="*/ 615157 w 758032"/>
                <a:gd name="connsiteY12" fmla="*/ 431800 h 576392"/>
                <a:gd name="connsiteX13" fmla="*/ 653257 w 758032"/>
                <a:gd name="connsiteY13" fmla="*/ 571500 h 576392"/>
                <a:gd name="connsiteX14" fmla="*/ 702470 w 758032"/>
                <a:gd name="connsiteY14" fmla="*/ 546100 h 576392"/>
                <a:gd name="connsiteX15" fmla="*/ 758032 w 758032"/>
                <a:gd name="connsiteY15" fmla="*/ 560387 h 576392"/>
                <a:gd name="connsiteX0" fmla="*/ 0 w 758032"/>
                <a:gd name="connsiteY0" fmla="*/ 549275 h 576392"/>
                <a:gd name="connsiteX1" fmla="*/ 37308 w 758032"/>
                <a:gd name="connsiteY1" fmla="*/ 422275 h 576392"/>
                <a:gd name="connsiteX2" fmla="*/ 132557 w 758032"/>
                <a:gd name="connsiteY2" fmla="*/ 254000 h 576392"/>
                <a:gd name="connsiteX3" fmla="*/ 246857 w 758032"/>
                <a:gd name="connsiteY3" fmla="*/ 139700 h 576392"/>
                <a:gd name="connsiteX4" fmla="*/ 297657 w 758032"/>
                <a:gd name="connsiteY4" fmla="*/ 571500 h 576392"/>
                <a:gd name="connsiteX5" fmla="*/ 361157 w 758032"/>
                <a:gd name="connsiteY5" fmla="*/ 0 h 576392"/>
                <a:gd name="connsiteX6" fmla="*/ 386557 w 758032"/>
                <a:gd name="connsiteY6" fmla="*/ 571500 h 576392"/>
                <a:gd name="connsiteX7" fmla="*/ 450057 w 758032"/>
                <a:gd name="connsiteY7" fmla="*/ 177800 h 576392"/>
                <a:gd name="connsiteX8" fmla="*/ 475457 w 758032"/>
                <a:gd name="connsiteY8" fmla="*/ 571500 h 576392"/>
                <a:gd name="connsiteX9" fmla="*/ 538957 w 758032"/>
                <a:gd name="connsiteY9" fmla="*/ 304800 h 576392"/>
                <a:gd name="connsiteX10" fmla="*/ 564357 w 758032"/>
                <a:gd name="connsiteY10" fmla="*/ 571500 h 576392"/>
                <a:gd name="connsiteX11" fmla="*/ 615157 w 758032"/>
                <a:gd name="connsiteY11" fmla="*/ 431800 h 576392"/>
                <a:gd name="connsiteX12" fmla="*/ 653257 w 758032"/>
                <a:gd name="connsiteY12" fmla="*/ 571500 h 576392"/>
                <a:gd name="connsiteX13" fmla="*/ 702470 w 758032"/>
                <a:gd name="connsiteY13" fmla="*/ 546100 h 576392"/>
                <a:gd name="connsiteX14" fmla="*/ 758032 w 758032"/>
                <a:gd name="connsiteY14" fmla="*/ 560387 h 576392"/>
                <a:gd name="connsiteX0" fmla="*/ 0 w 758032"/>
                <a:gd name="connsiteY0" fmla="*/ 566868 h 593985"/>
                <a:gd name="connsiteX1" fmla="*/ 37308 w 758032"/>
                <a:gd name="connsiteY1" fmla="*/ 439868 h 593985"/>
                <a:gd name="connsiteX2" fmla="*/ 132557 w 758032"/>
                <a:gd name="connsiteY2" fmla="*/ 271593 h 593985"/>
                <a:gd name="connsiteX3" fmla="*/ 246857 w 758032"/>
                <a:gd name="connsiteY3" fmla="*/ 157293 h 593985"/>
                <a:gd name="connsiteX4" fmla="*/ 361157 w 758032"/>
                <a:gd name="connsiteY4" fmla="*/ 17593 h 593985"/>
                <a:gd name="connsiteX5" fmla="*/ 386557 w 758032"/>
                <a:gd name="connsiteY5" fmla="*/ 589093 h 593985"/>
                <a:gd name="connsiteX6" fmla="*/ 450057 w 758032"/>
                <a:gd name="connsiteY6" fmla="*/ 195393 h 593985"/>
                <a:gd name="connsiteX7" fmla="*/ 475457 w 758032"/>
                <a:gd name="connsiteY7" fmla="*/ 589093 h 593985"/>
                <a:gd name="connsiteX8" fmla="*/ 538957 w 758032"/>
                <a:gd name="connsiteY8" fmla="*/ 322393 h 593985"/>
                <a:gd name="connsiteX9" fmla="*/ 564357 w 758032"/>
                <a:gd name="connsiteY9" fmla="*/ 589093 h 593985"/>
                <a:gd name="connsiteX10" fmla="*/ 615157 w 758032"/>
                <a:gd name="connsiteY10" fmla="*/ 449393 h 593985"/>
                <a:gd name="connsiteX11" fmla="*/ 653257 w 758032"/>
                <a:gd name="connsiteY11" fmla="*/ 589093 h 593985"/>
                <a:gd name="connsiteX12" fmla="*/ 702470 w 758032"/>
                <a:gd name="connsiteY12" fmla="*/ 563693 h 593985"/>
                <a:gd name="connsiteX13" fmla="*/ 758032 w 758032"/>
                <a:gd name="connsiteY13" fmla="*/ 577980 h 593985"/>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475457 w 758032"/>
                <a:gd name="connsiteY6" fmla="*/ 571780 h 576672"/>
                <a:gd name="connsiteX7" fmla="*/ 538957 w 758032"/>
                <a:gd name="connsiteY7" fmla="*/ 305080 h 576672"/>
                <a:gd name="connsiteX8" fmla="*/ 564357 w 758032"/>
                <a:gd name="connsiteY8" fmla="*/ 571780 h 576672"/>
                <a:gd name="connsiteX9" fmla="*/ 615157 w 758032"/>
                <a:gd name="connsiteY9" fmla="*/ 432080 h 576672"/>
                <a:gd name="connsiteX10" fmla="*/ 653257 w 758032"/>
                <a:gd name="connsiteY10" fmla="*/ 571780 h 576672"/>
                <a:gd name="connsiteX11" fmla="*/ 702470 w 758032"/>
                <a:gd name="connsiteY11" fmla="*/ 546380 h 576672"/>
                <a:gd name="connsiteX12" fmla="*/ 758032 w 758032"/>
                <a:gd name="connsiteY12"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564357 w 758032"/>
                <a:gd name="connsiteY7" fmla="*/ 571780 h 576672"/>
                <a:gd name="connsiteX8" fmla="*/ 615157 w 758032"/>
                <a:gd name="connsiteY8" fmla="*/ 432080 h 576672"/>
                <a:gd name="connsiteX9" fmla="*/ 653257 w 758032"/>
                <a:gd name="connsiteY9" fmla="*/ 571780 h 576672"/>
                <a:gd name="connsiteX10" fmla="*/ 702470 w 758032"/>
                <a:gd name="connsiteY10" fmla="*/ 546380 h 576672"/>
                <a:gd name="connsiteX11" fmla="*/ 758032 w 758032"/>
                <a:gd name="connsiteY11" fmla="*/ 560667 h 576672"/>
                <a:gd name="connsiteX0" fmla="*/ 0 w 758032"/>
                <a:gd name="connsiteY0" fmla="*/ 549555 h 576672"/>
                <a:gd name="connsiteX1" fmla="*/ 37308 w 758032"/>
                <a:gd name="connsiteY1" fmla="*/ 422555 h 576672"/>
                <a:gd name="connsiteX2" fmla="*/ 132557 w 758032"/>
                <a:gd name="connsiteY2" fmla="*/ 254280 h 576672"/>
                <a:gd name="connsiteX3" fmla="*/ 246857 w 758032"/>
                <a:gd name="connsiteY3" fmla="*/ 139980 h 576672"/>
                <a:gd name="connsiteX4" fmla="*/ 361157 w 758032"/>
                <a:gd name="connsiteY4" fmla="*/ 280 h 576672"/>
                <a:gd name="connsiteX5" fmla="*/ 450057 w 758032"/>
                <a:gd name="connsiteY5" fmla="*/ 178080 h 576672"/>
                <a:gd name="connsiteX6" fmla="*/ 538957 w 758032"/>
                <a:gd name="connsiteY6" fmla="*/ 305080 h 576672"/>
                <a:gd name="connsiteX7" fmla="*/ 615157 w 758032"/>
                <a:gd name="connsiteY7" fmla="*/ 432080 h 576672"/>
                <a:gd name="connsiteX8" fmla="*/ 653257 w 758032"/>
                <a:gd name="connsiteY8" fmla="*/ 571780 h 576672"/>
                <a:gd name="connsiteX9" fmla="*/ 702470 w 758032"/>
                <a:gd name="connsiteY9" fmla="*/ 546380 h 576672"/>
                <a:gd name="connsiteX10" fmla="*/ 758032 w 758032"/>
                <a:gd name="connsiteY10" fmla="*/ 560667 h 576672"/>
                <a:gd name="connsiteX0" fmla="*/ 0 w 758032"/>
                <a:gd name="connsiteY0" fmla="*/ 558306 h 585423"/>
                <a:gd name="connsiteX1" fmla="*/ 37308 w 758032"/>
                <a:gd name="connsiteY1" fmla="*/ 431306 h 585423"/>
                <a:gd name="connsiteX2" fmla="*/ 132557 w 758032"/>
                <a:gd name="connsiteY2" fmla="*/ 263031 h 585423"/>
                <a:gd name="connsiteX3" fmla="*/ 259557 w 758032"/>
                <a:gd name="connsiteY3" fmla="*/ 491631 h 585423"/>
                <a:gd name="connsiteX4" fmla="*/ 361157 w 758032"/>
                <a:gd name="connsiteY4" fmla="*/ 9031 h 585423"/>
                <a:gd name="connsiteX5" fmla="*/ 450057 w 758032"/>
                <a:gd name="connsiteY5" fmla="*/ 186831 h 585423"/>
                <a:gd name="connsiteX6" fmla="*/ 538957 w 758032"/>
                <a:gd name="connsiteY6" fmla="*/ 313831 h 585423"/>
                <a:gd name="connsiteX7" fmla="*/ 615157 w 758032"/>
                <a:gd name="connsiteY7" fmla="*/ 440831 h 585423"/>
                <a:gd name="connsiteX8" fmla="*/ 653257 w 758032"/>
                <a:gd name="connsiteY8" fmla="*/ 580531 h 585423"/>
                <a:gd name="connsiteX9" fmla="*/ 702470 w 758032"/>
                <a:gd name="connsiteY9" fmla="*/ 555131 h 585423"/>
                <a:gd name="connsiteX10" fmla="*/ 758032 w 758032"/>
                <a:gd name="connsiteY10" fmla="*/ 569418 h 58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8032" h="585423">
                  <a:moveTo>
                    <a:pt x="0" y="558306"/>
                  </a:moveTo>
                  <a:cubicBezTo>
                    <a:pt x="1058" y="573652"/>
                    <a:pt x="15215" y="480518"/>
                    <a:pt x="37308" y="431306"/>
                  </a:cubicBezTo>
                  <a:cubicBezTo>
                    <a:pt x="59401" y="382094"/>
                    <a:pt x="95516" y="252977"/>
                    <a:pt x="132557" y="263031"/>
                  </a:cubicBezTo>
                  <a:cubicBezTo>
                    <a:pt x="169598" y="273085"/>
                    <a:pt x="221457" y="533964"/>
                    <a:pt x="259557" y="491631"/>
                  </a:cubicBezTo>
                  <a:cubicBezTo>
                    <a:pt x="297657" y="449298"/>
                    <a:pt x="329407" y="59831"/>
                    <a:pt x="361157" y="9031"/>
                  </a:cubicBezTo>
                  <a:cubicBezTo>
                    <a:pt x="392907" y="-41769"/>
                    <a:pt x="420424" y="136031"/>
                    <a:pt x="450057" y="186831"/>
                  </a:cubicBezTo>
                  <a:cubicBezTo>
                    <a:pt x="479690" y="237631"/>
                    <a:pt x="511440" y="271498"/>
                    <a:pt x="538957" y="313831"/>
                  </a:cubicBezTo>
                  <a:cubicBezTo>
                    <a:pt x="566474" y="356164"/>
                    <a:pt x="596107" y="396381"/>
                    <a:pt x="615157" y="440831"/>
                  </a:cubicBezTo>
                  <a:cubicBezTo>
                    <a:pt x="634207" y="485281"/>
                    <a:pt x="638705" y="561481"/>
                    <a:pt x="653257" y="580531"/>
                  </a:cubicBezTo>
                  <a:cubicBezTo>
                    <a:pt x="667809" y="599581"/>
                    <a:pt x="685008" y="556983"/>
                    <a:pt x="702470" y="555131"/>
                  </a:cubicBezTo>
                  <a:cubicBezTo>
                    <a:pt x="719932" y="553279"/>
                    <a:pt x="684742" y="562275"/>
                    <a:pt x="758032" y="56941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2" name="TextBox 311"/>
            <p:cNvSpPr txBox="1"/>
            <p:nvPr/>
          </p:nvSpPr>
          <p:spPr>
            <a:xfrm>
              <a:off x="1848457" y="2988469"/>
              <a:ext cx="704704" cy="399396"/>
            </a:xfrm>
            <a:prstGeom prst="rect">
              <a:avLst/>
            </a:prstGeom>
            <a:noFill/>
          </p:spPr>
          <p:txBody>
            <a:bodyPr wrap="none" rtlCol="0">
              <a:spAutoFit/>
            </a:bodyPr>
            <a:lstStyle/>
            <a:p>
              <a:r>
                <a:rPr lang="en-US" sz="700" dirty="0" smtClean="0"/>
                <a:t>time</a:t>
              </a:r>
              <a:endParaRPr lang="en-US" sz="700" dirty="0"/>
            </a:p>
          </p:txBody>
        </p:sp>
        <p:sp>
          <p:nvSpPr>
            <p:cNvPr id="313" name="TextBox 312"/>
            <p:cNvSpPr txBox="1"/>
            <p:nvPr/>
          </p:nvSpPr>
          <p:spPr>
            <a:xfrm>
              <a:off x="121634" y="2105743"/>
              <a:ext cx="1127141" cy="399396"/>
            </a:xfrm>
            <a:prstGeom prst="rect">
              <a:avLst/>
            </a:prstGeom>
            <a:noFill/>
          </p:spPr>
          <p:txBody>
            <a:bodyPr wrap="none" rtlCol="0">
              <a:spAutoFit/>
            </a:bodyPr>
            <a:lstStyle/>
            <a:p>
              <a:r>
                <a:rPr lang="en-US" sz="700" dirty="0" smtClean="0"/>
                <a:t>Amplitude</a:t>
              </a:r>
              <a:endParaRPr lang="en-US" sz="700" dirty="0"/>
            </a:p>
          </p:txBody>
        </p:sp>
        <p:cxnSp>
          <p:nvCxnSpPr>
            <p:cNvPr id="314" name="Straight Arrow Connector 313"/>
            <p:cNvCxnSpPr/>
            <p:nvPr/>
          </p:nvCxnSpPr>
          <p:spPr>
            <a:xfrm flipH="1" flipV="1">
              <a:off x="1202933" y="2689662"/>
              <a:ext cx="82296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15" name="TextBox 314"/>
            <p:cNvSpPr txBox="1"/>
            <p:nvPr/>
          </p:nvSpPr>
          <p:spPr>
            <a:xfrm>
              <a:off x="1248775" y="2393776"/>
              <a:ext cx="752707" cy="399396"/>
            </a:xfrm>
            <a:prstGeom prst="rect">
              <a:avLst/>
            </a:prstGeom>
            <a:noFill/>
          </p:spPr>
          <p:txBody>
            <a:bodyPr wrap="none" rtlCol="0">
              <a:spAutoFit/>
            </a:bodyPr>
            <a:lstStyle/>
            <a:p>
              <a:r>
                <a:rPr lang="en-US" sz="700" dirty="0" smtClean="0"/>
                <a:t>27 ns</a:t>
              </a:r>
              <a:endParaRPr lang="en-US" sz="700" dirty="0"/>
            </a:p>
          </p:txBody>
        </p:sp>
        <p:sp>
          <p:nvSpPr>
            <p:cNvPr id="316" name="Rectangle 315"/>
            <p:cNvSpPr/>
            <p:nvPr/>
          </p:nvSpPr>
          <p:spPr>
            <a:xfrm>
              <a:off x="480376" y="301648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7" name="Rectangle 316"/>
            <p:cNvSpPr/>
            <p:nvPr/>
          </p:nvSpPr>
          <p:spPr>
            <a:xfrm>
              <a:off x="558163" y="296190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18" name="Rectangle 317"/>
            <p:cNvSpPr/>
            <p:nvPr/>
          </p:nvSpPr>
          <p:spPr>
            <a:xfrm>
              <a:off x="633171" y="30410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243" name="Rectangle 242"/>
          <p:cNvSpPr/>
          <p:nvPr/>
        </p:nvSpPr>
        <p:spPr>
          <a:xfrm>
            <a:off x="4681076" y="3503752"/>
            <a:ext cx="38168" cy="381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4" name="Rectangle 243"/>
          <p:cNvSpPr/>
          <p:nvPr/>
        </p:nvSpPr>
        <p:spPr>
          <a:xfrm>
            <a:off x="4720039" y="3476414"/>
            <a:ext cx="38168" cy="381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5" name="Rectangle 244"/>
          <p:cNvSpPr/>
          <p:nvPr/>
        </p:nvSpPr>
        <p:spPr>
          <a:xfrm>
            <a:off x="4757610" y="3444468"/>
            <a:ext cx="38168" cy="3816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46" name="Group 245"/>
          <p:cNvGrpSpPr/>
          <p:nvPr/>
        </p:nvGrpSpPr>
        <p:grpSpPr>
          <a:xfrm>
            <a:off x="5787677" y="2369586"/>
            <a:ext cx="414759" cy="261610"/>
            <a:chOff x="2689620" y="3327932"/>
            <a:chExt cx="828038" cy="522287"/>
          </a:xfrm>
        </p:grpSpPr>
        <p:sp>
          <p:nvSpPr>
            <p:cNvPr id="301" name="Rectangle 300"/>
            <p:cNvSpPr/>
            <p:nvPr/>
          </p:nvSpPr>
          <p:spPr>
            <a:xfrm>
              <a:off x="3058476"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2" name="Rectangle 301"/>
            <p:cNvSpPr/>
            <p:nvPr/>
          </p:nvSpPr>
          <p:spPr>
            <a:xfrm>
              <a:off x="31362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3" name="Rectangle 302"/>
            <p:cNvSpPr/>
            <p:nvPr/>
          </p:nvSpPr>
          <p:spPr>
            <a:xfrm>
              <a:off x="3211271"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4" name="Rectangle 303"/>
            <p:cNvSpPr/>
            <p:nvPr/>
          </p:nvSpPr>
          <p:spPr>
            <a:xfrm>
              <a:off x="32886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5" name="Rectangle 304"/>
            <p:cNvSpPr/>
            <p:nvPr/>
          </p:nvSpPr>
          <p:spPr>
            <a:xfrm>
              <a:off x="3366450"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6" name="Rectangle 305"/>
            <p:cNvSpPr/>
            <p:nvPr/>
          </p:nvSpPr>
          <p:spPr>
            <a:xfrm>
              <a:off x="3441458"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7" name="TextBox 306"/>
            <p:cNvSpPr txBox="1"/>
            <p:nvPr/>
          </p:nvSpPr>
          <p:spPr>
            <a:xfrm>
              <a:off x="2689620" y="3327932"/>
              <a:ext cx="563892" cy="522287"/>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grpSp>
        <p:nvGrpSpPr>
          <p:cNvPr id="247" name="Group 246"/>
          <p:cNvGrpSpPr/>
          <p:nvPr/>
        </p:nvGrpSpPr>
        <p:grpSpPr>
          <a:xfrm>
            <a:off x="5791452" y="3608735"/>
            <a:ext cx="410985" cy="261610"/>
            <a:chOff x="2697155" y="3339751"/>
            <a:chExt cx="820503" cy="522287"/>
          </a:xfrm>
        </p:grpSpPr>
        <p:sp>
          <p:nvSpPr>
            <p:cNvPr id="294" name="Rectangle 293"/>
            <p:cNvSpPr/>
            <p:nvPr/>
          </p:nvSpPr>
          <p:spPr>
            <a:xfrm>
              <a:off x="3058476"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5" name="Rectangle 294"/>
            <p:cNvSpPr/>
            <p:nvPr/>
          </p:nvSpPr>
          <p:spPr>
            <a:xfrm>
              <a:off x="31362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6" name="Rectangle 295"/>
            <p:cNvSpPr/>
            <p:nvPr/>
          </p:nvSpPr>
          <p:spPr>
            <a:xfrm>
              <a:off x="3211271"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7" name="Rectangle 296"/>
            <p:cNvSpPr/>
            <p:nvPr/>
          </p:nvSpPr>
          <p:spPr>
            <a:xfrm>
              <a:off x="3288663"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8" name="Rectangle 297"/>
            <p:cNvSpPr/>
            <p:nvPr/>
          </p:nvSpPr>
          <p:spPr>
            <a:xfrm>
              <a:off x="3366450"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9" name="Rectangle 298"/>
            <p:cNvSpPr/>
            <p:nvPr/>
          </p:nvSpPr>
          <p:spPr>
            <a:xfrm>
              <a:off x="3441458" y="361250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0" name="TextBox 299"/>
            <p:cNvSpPr txBox="1"/>
            <p:nvPr/>
          </p:nvSpPr>
          <p:spPr>
            <a:xfrm>
              <a:off x="2697155" y="3339751"/>
              <a:ext cx="563892" cy="522287"/>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sp>
        <p:nvSpPr>
          <p:cNvPr id="248" name="TextBox 247"/>
          <p:cNvSpPr txBox="1"/>
          <p:nvPr/>
        </p:nvSpPr>
        <p:spPr>
          <a:xfrm>
            <a:off x="4514821" y="1640198"/>
            <a:ext cx="1858616" cy="230832"/>
          </a:xfrm>
          <a:prstGeom prst="rect">
            <a:avLst/>
          </a:prstGeom>
          <a:noFill/>
        </p:spPr>
        <p:txBody>
          <a:bodyPr wrap="square" rtlCol="0">
            <a:spAutoFit/>
          </a:bodyPr>
          <a:lstStyle/>
          <a:p>
            <a:pPr algn="ctr"/>
            <a:r>
              <a:rPr lang="en-US" sz="900" b="1" i="1" dirty="0" smtClean="0">
                <a:solidFill>
                  <a:srgbClr val="7030A0"/>
                </a:solidFill>
              </a:rPr>
              <a:t>ADC Module</a:t>
            </a:r>
            <a:endParaRPr lang="en-US" sz="900" b="1" i="1" dirty="0">
              <a:solidFill>
                <a:srgbClr val="7030A0"/>
              </a:solidFill>
            </a:endParaRPr>
          </a:p>
        </p:txBody>
      </p:sp>
      <p:sp>
        <p:nvSpPr>
          <p:cNvPr id="249" name="Rectangle 248"/>
          <p:cNvSpPr/>
          <p:nvPr/>
        </p:nvSpPr>
        <p:spPr>
          <a:xfrm>
            <a:off x="6584261" y="2380489"/>
            <a:ext cx="422555" cy="306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t>Frame FIFO</a:t>
            </a:r>
            <a:endParaRPr lang="en-US" sz="700" dirty="0"/>
          </a:p>
        </p:txBody>
      </p:sp>
      <p:sp>
        <p:nvSpPr>
          <p:cNvPr id="250" name="Rectangle 249"/>
          <p:cNvSpPr/>
          <p:nvPr/>
        </p:nvSpPr>
        <p:spPr>
          <a:xfrm>
            <a:off x="6584260" y="3615538"/>
            <a:ext cx="422555" cy="306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t>Frame FIFO</a:t>
            </a:r>
            <a:endParaRPr lang="en-US" sz="700" dirty="0"/>
          </a:p>
        </p:txBody>
      </p:sp>
      <p:cxnSp>
        <p:nvCxnSpPr>
          <p:cNvPr id="251" name="Straight Arrow Connector 250"/>
          <p:cNvCxnSpPr>
            <a:stCxn id="250" idx="0"/>
            <a:endCxn id="249" idx="2"/>
          </p:cNvCxnSpPr>
          <p:nvPr/>
        </p:nvCxnSpPr>
        <p:spPr>
          <a:xfrm flipV="1">
            <a:off x="6795538" y="2687388"/>
            <a:ext cx="1" cy="928150"/>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p:sp>
        <p:nvSpPr>
          <p:cNvPr id="252" name="Rounded Rectangle 251"/>
          <p:cNvSpPr/>
          <p:nvPr/>
        </p:nvSpPr>
        <p:spPr>
          <a:xfrm>
            <a:off x="4501389" y="1640198"/>
            <a:ext cx="1872048" cy="2543675"/>
          </a:xfrm>
          <a:prstGeom prst="roundRect">
            <a:avLst>
              <a:gd name="adj" fmla="val 2212"/>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53" name="Straight Arrow Connector 252"/>
          <p:cNvCxnSpPr>
            <a:stCxn id="250" idx="3"/>
          </p:cNvCxnSpPr>
          <p:nvPr/>
        </p:nvCxnSpPr>
        <p:spPr>
          <a:xfrm>
            <a:off x="7006815" y="3768987"/>
            <a:ext cx="130864"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254" name="Group 253"/>
          <p:cNvGrpSpPr/>
          <p:nvPr/>
        </p:nvGrpSpPr>
        <p:grpSpPr>
          <a:xfrm>
            <a:off x="6772881" y="2375157"/>
            <a:ext cx="1037463" cy="683769"/>
            <a:chOff x="4975819" y="3339053"/>
            <a:chExt cx="2071223" cy="1365098"/>
          </a:xfrm>
        </p:grpSpPr>
        <p:cxnSp>
          <p:nvCxnSpPr>
            <p:cNvPr id="285" name="Straight Arrow Connector 284"/>
            <p:cNvCxnSpPr/>
            <p:nvPr/>
          </p:nvCxnSpPr>
          <p:spPr>
            <a:xfrm>
              <a:off x="5442852" y="3656050"/>
              <a:ext cx="26126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86" name="Rectangle 285"/>
            <p:cNvSpPr/>
            <p:nvPr/>
          </p:nvSpPr>
          <p:spPr>
            <a:xfrm rot="5400000">
              <a:off x="5973332" y="340965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7" name="Rectangle 286"/>
            <p:cNvSpPr/>
            <p:nvPr/>
          </p:nvSpPr>
          <p:spPr>
            <a:xfrm rot="5400000">
              <a:off x="5973332" y="348466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8" name="Rectangle 287"/>
            <p:cNvSpPr/>
            <p:nvPr/>
          </p:nvSpPr>
          <p:spPr>
            <a:xfrm rot="5400000">
              <a:off x="5973332" y="3731473"/>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9" name="Rectangle 288"/>
            <p:cNvSpPr/>
            <p:nvPr/>
          </p:nvSpPr>
          <p:spPr>
            <a:xfrm rot="5400000">
              <a:off x="5973332" y="3809260"/>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0" name="Rectangle 289"/>
            <p:cNvSpPr/>
            <p:nvPr/>
          </p:nvSpPr>
          <p:spPr>
            <a:xfrm rot="5400000">
              <a:off x="5973332" y="3884268"/>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1" name="TextBox 290"/>
            <p:cNvSpPr txBox="1"/>
            <p:nvPr/>
          </p:nvSpPr>
          <p:spPr>
            <a:xfrm rot="5400000">
              <a:off x="5790458" y="3388415"/>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sp>
          <p:nvSpPr>
            <p:cNvPr id="292" name="TextBox 291"/>
            <p:cNvSpPr txBox="1"/>
            <p:nvPr/>
          </p:nvSpPr>
          <p:spPr>
            <a:xfrm>
              <a:off x="4975819" y="3966805"/>
              <a:ext cx="2071223" cy="737346"/>
            </a:xfrm>
            <a:prstGeom prst="rect">
              <a:avLst/>
            </a:prstGeom>
            <a:noFill/>
          </p:spPr>
          <p:txBody>
            <a:bodyPr wrap="none" rtlCol="0">
              <a:spAutoFit/>
            </a:bodyPr>
            <a:lstStyle/>
            <a:p>
              <a:pPr algn="ctr"/>
              <a:r>
                <a:rPr lang="en-US" sz="900" b="1" i="1" dirty="0" smtClean="0"/>
                <a:t>Frames</a:t>
              </a:r>
            </a:p>
            <a:p>
              <a:pPr algn="ctr"/>
              <a:r>
                <a:rPr lang="en-US" sz="900" b="1" i="1" dirty="0" smtClean="0"/>
                <a:t>(each 49 samples)</a:t>
              </a:r>
            </a:p>
          </p:txBody>
        </p:sp>
        <p:sp>
          <p:nvSpPr>
            <p:cNvPr id="293" name="TextBox 292"/>
            <p:cNvSpPr txBox="1"/>
            <p:nvPr/>
          </p:nvSpPr>
          <p:spPr>
            <a:xfrm>
              <a:off x="5571171" y="3339053"/>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grpSp>
        <p:nvGrpSpPr>
          <p:cNvPr id="255" name="Group 254"/>
          <p:cNvGrpSpPr/>
          <p:nvPr/>
        </p:nvGrpSpPr>
        <p:grpSpPr>
          <a:xfrm>
            <a:off x="6776516" y="3614551"/>
            <a:ext cx="1037463" cy="623269"/>
            <a:chOff x="4975820" y="3356031"/>
            <a:chExt cx="2071223" cy="1244314"/>
          </a:xfrm>
        </p:grpSpPr>
        <p:sp>
          <p:nvSpPr>
            <p:cNvPr id="277" name="Rectangle 276"/>
            <p:cNvSpPr/>
            <p:nvPr/>
          </p:nvSpPr>
          <p:spPr>
            <a:xfrm rot="5400000">
              <a:off x="5973332" y="3409657"/>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8" name="Rectangle 277"/>
            <p:cNvSpPr/>
            <p:nvPr/>
          </p:nvSpPr>
          <p:spPr>
            <a:xfrm rot="5400000">
              <a:off x="5973332" y="3484665"/>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9" name="Rectangle 278"/>
            <p:cNvSpPr/>
            <p:nvPr/>
          </p:nvSpPr>
          <p:spPr>
            <a:xfrm rot="5400000">
              <a:off x="5973332" y="3731473"/>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0" name="Rectangle 279"/>
            <p:cNvSpPr/>
            <p:nvPr/>
          </p:nvSpPr>
          <p:spPr>
            <a:xfrm rot="5400000">
              <a:off x="5973332" y="3809260"/>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1" name="Rectangle 280"/>
            <p:cNvSpPr/>
            <p:nvPr/>
          </p:nvSpPr>
          <p:spPr>
            <a:xfrm rot="5400000">
              <a:off x="5973332" y="3884268"/>
              <a:ext cx="76200" cy="762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2" name="TextBox 281"/>
            <p:cNvSpPr txBox="1"/>
            <p:nvPr/>
          </p:nvSpPr>
          <p:spPr>
            <a:xfrm rot="5400000">
              <a:off x="5790457" y="3388415"/>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sp>
          <p:nvSpPr>
            <p:cNvPr id="283" name="TextBox 282"/>
            <p:cNvSpPr txBox="1"/>
            <p:nvPr/>
          </p:nvSpPr>
          <p:spPr>
            <a:xfrm>
              <a:off x="4975820" y="3862999"/>
              <a:ext cx="2071223" cy="737346"/>
            </a:xfrm>
            <a:prstGeom prst="rect">
              <a:avLst/>
            </a:prstGeom>
            <a:noFill/>
          </p:spPr>
          <p:txBody>
            <a:bodyPr wrap="none" rtlCol="0">
              <a:spAutoFit/>
            </a:bodyPr>
            <a:lstStyle/>
            <a:p>
              <a:pPr algn="ctr"/>
              <a:r>
                <a:rPr lang="en-US" sz="900" b="1" i="1" dirty="0" smtClean="0"/>
                <a:t>Frames</a:t>
              </a:r>
            </a:p>
            <a:p>
              <a:pPr algn="ctr"/>
              <a:r>
                <a:rPr lang="en-US" sz="900" b="1" i="1" dirty="0" smtClean="0"/>
                <a:t>(each 49 samples)</a:t>
              </a:r>
            </a:p>
          </p:txBody>
        </p:sp>
        <p:sp>
          <p:nvSpPr>
            <p:cNvPr id="284" name="TextBox 283"/>
            <p:cNvSpPr txBox="1"/>
            <p:nvPr/>
          </p:nvSpPr>
          <p:spPr>
            <a:xfrm>
              <a:off x="5592665" y="3356031"/>
              <a:ext cx="563892" cy="522286"/>
            </a:xfrm>
            <a:prstGeom prst="rect">
              <a:avLst/>
            </a:prstGeom>
            <a:noFill/>
          </p:spPr>
          <p:txBody>
            <a:bodyPr wrap="none" rtlCol="0">
              <a:spAutoFit/>
            </a:bodyPr>
            <a:lstStyle/>
            <a:p>
              <a:r>
                <a:rPr lang="en-US" sz="1050" dirty="0" smtClean="0">
                  <a:solidFill>
                    <a:schemeClr val="accent2"/>
                  </a:solidFill>
                </a:rPr>
                <a:t>…</a:t>
              </a:r>
              <a:endParaRPr lang="en-US" sz="1050" dirty="0">
                <a:solidFill>
                  <a:schemeClr val="accent2"/>
                </a:solidFill>
              </a:endParaRPr>
            </a:p>
          </p:txBody>
        </p:sp>
      </p:grpSp>
      <p:sp>
        <p:nvSpPr>
          <p:cNvPr id="256" name="Rectangle 255"/>
          <p:cNvSpPr/>
          <p:nvPr/>
        </p:nvSpPr>
        <p:spPr>
          <a:xfrm>
            <a:off x="7758168" y="3034984"/>
            <a:ext cx="672611" cy="3068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Unwrapped</a:t>
            </a:r>
            <a:br>
              <a:rPr lang="en-US" sz="800" dirty="0" smtClean="0"/>
            </a:br>
            <a:r>
              <a:rPr lang="en-US" sz="800" dirty="0" smtClean="0"/>
              <a:t>Angle(I/Q)</a:t>
            </a:r>
            <a:endParaRPr lang="en-US" sz="800" dirty="0"/>
          </a:p>
        </p:txBody>
      </p:sp>
      <p:cxnSp>
        <p:nvCxnSpPr>
          <p:cNvPr id="257" name="Elbow Connector 256"/>
          <p:cNvCxnSpPr>
            <a:stCxn id="291" idx="0"/>
            <a:endCxn id="256" idx="0"/>
          </p:cNvCxnSpPr>
          <p:nvPr/>
        </p:nvCxnSpPr>
        <p:spPr>
          <a:xfrm>
            <a:off x="7452959" y="2530687"/>
            <a:ext cx="641515" cy="504297"/>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58" name="Elbow Connector 257"/>
          <p:cNvCxnSpPr>
            <a:stCxn id="282" idx="0"/>
            <a:endCxn id="256" idx="2"/>
          </p:cNvCxnSpPr>
          <p:nvPr/>
        </p:nvCxnSpPr>
        <p:spPr>
          <a:xfrm flipV="1">
            <a:off x="7456593" y="3341883"/>
            <a:ext cx="637881" cy="419694"/>
          </a:xfrm>
          <a:prstGeom prst="bentConnector2">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259" name="Group 258"/>
          <p:cNvGrpSpPr/>
          <p:nvPr/>
        </p:nvGrpSpPr>
        <p:grpSpPr>
          <a:xfrm>
            <a:off x="6437234" y="1619885"/>
            <a:ext cx="2031450" cy="391597"/>
            <a:chOff x="4382695" y="2184258"/>
            <a:chExt cx="2398036" cy="475844"/>
          </a:xfrm>
        </p:grpSpPr>
        <p:sp>
          <p:nvSpPr>
            <p:cNvPr id="275" name="TextBox 274"/>
            <p:cNvSpPr txBox="1"/>
            <p:nvPr/>
          </p:nvSpPr>
          <p:spPr>
            <a:xfrm>
              <a:off x="4382695" y="2184258"/>
              <a:ext cx="2398036" cy="475844"/>
            </a:xfrm>
            <a:prstGeom prst="roundRect">
              <a:avLst/>
            </a:prstGeom>
            <a:noFill/>
          </p:spPr>
          <p:txBody>
            <a:bodyPr wrap="square" rtlCol="0">
              <a:spAutoFit/>
            </a:bodyPr>
            <a:lstStyle/>
            <a:p>
              <a:pPr algn="ctr"/>
              <a:r>
                <a:rPr lang="en-US" sz="900" b="1" i="1" dirty="0" smtClean="0">
                  <a:solidFill>
                    <a:srgbClr val="7030A0"/>
                  </a:solidFill>
                </a:rPr>
                <a:t>40 TB Data </a:t>
              </a:r>
              <a:r>
                <a:rPr lang="en-US" sz="900" b="1" i="1" dirty="0" smtClean="0">
                  <a:solidFill>
                    <a:srgbClr val="7030A0"/>
                  </a:solidFill>
                </a:rPr>
                <a:t>Logger</a:t>
              </a:r>
            </a:p>
            <a:p>
              <a:pPr algn="ctr"/>
              <a:r>
                <a:rPr lang="en-US" sz="800" b="1" i="1" dirty="0" smtClean="0">
                  <a:solidFill>
                    <a:schemeClr val="bg1">
                      <a:lumMod val="75000"/>
                    </a:schemeClr>
                  </a:solidFill>
                </a:rPr>
                <a:t>(12-bit Samples at 1.8 GSPs = 2.7 GB/s)</a:t>
              </a:r>
              <a:endParaRPr lang="en-US" sz="800" b="1" i="1" dirty="0">
                <a:solidFill>
                  <a:schemeClr val="bg1">
                    <a:lumMod val="75000"/>
                  </a:schemeClr>
                </a:solidFill>
              </a:endParaRPr>
            </a:p>
          </p:txBody>
        </p:sp>
        <p:sp>
          <p:nvSpPr>
            <p:cNvPr id="276" name="Rounded Rectangle 275"/>
            <p:cNvSpPr/>
            <p:nvPr/>
          </p:nvSpPr>
          <p:spPr>
            <a:xfrm>
              <a:off x="4382695" y="2212693"/>
              <a:ext cx="2335304" cy="390712"/>
            </a:xfrm>
            <a:prstGeom prst="round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cxnSp>
        <p:nvCxnSpPr>
          <p:cNvPr id="260" name="Elbow Connector 259"/>
          <p:cNvCxnSpPr>
            <a:stCxn id="256" idx="3"/>
            <a:endCxn id="276" idx="3"/>
          </p:cNvCxnSpPr>
          <p:nvPr/>
        </p:nvCxnSpPr>
        <p:spPr>
          <a:xfrm flipH="1" flipV="1">
            <a:off x="8415542" y="1804055"/>
            <a:ext cx="15237" cy="1384379"/>
          </a:xfrm>
          <a:prstGeom prst="bentConnector3">
            <a:avLst>
              <a:gd name="adj1" fmla="val -1500295"/>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61" name="TextBox 260"/>
          <p:cNvSpPr txBox="1"/>
          <p:nvPr/>
        </p:nvSpPr>
        <p:spPr>
          <a:xfrm>
            <a:off x="5810355" y="3053873"/>
            <a:ext cx="529311" cy="230832"/>
          </a:xfrm>
          <a:prstGeom prst="rect">
            <a:avLst/>
          </a:prstGeom>
          <a:noFill/>
        </p:spPr>
        <p:txBody>
          <a:bodyPr wrap="none" rtlCol="0">
            <a:spAutoFit/>
          </a:bodyPr>
          <a:lstStyle/>
          <a:p>
            <a:pPr algn="ctr"/>
            <a:r>
              <a:rPr lang="en-US" sz="900" b="1" i="1" dirty="0" smtClean="0"/>
              <a:t>Trigger</a:t>
            </a:r>
            <a:endParaRPr lang="en-US" sz="900" b="1" i="1" dirty="0"/>
          </a:p>
        </p:txBody>
      </p:sp>
      <p:sp>
        <p:nvSpPr>
          <p:cNvPr id="262" name="TextBox 261"/>
          <p:cNvSpPr txBox="1"/>
          <p:nvPr/>
        </p:nvSpPr>
        <p:spPr>
          <a:xfrm>
            <a:off x="7421160" y="2506579"/>
            <a:ext cx="660758" cy="261610"/>
          </a:xfrm>
          <a:prstGeom prst="rect">
            <a:avLst/>
          </a:prstGeom>
          <a:noFill/>
        </p:spPr>
        <p:txBody>
          <a:bodyPr wrap="none" rtlCol="0">
            <a:spAutoFit/>
          </a:bodyPr>
          <a:lstStyle/>
          <a:p>
            <a:pPr algn="ctr"/>
            <a:r>
              <a:rPr lang="en-US" sz="1050" b="1" i="1" dirty="0" smtClean="0"/>
              <a:t>I frames</a:t>
            </a:r>
            <a:endParaRPr lang="en-US" sz="1050" b="1" i="1" dirty="0"/>
          </a:p>
        </p:txBody>
      </p:sp>
      <p:sp>
        <p:nvSpPr>
          <p:cNvPr id="263" name="TextBox 262"/>
          <p:cNvSpPr txBox="1"/>
          <p:nvPr/>
        </p:nvSpPr>
        <p:spPr>
          <a:xfrm>
            <a:off x="7418445" y="3540552"/>
            <a:ext cx="720069" cy="261610"/>
          </a:xfrm>
          <a:prstGeom prst="rect">
            <a:avLst/>
          </a:prstGeom>
          <a:noFill/>
        </p:spPr>
        <p:txBody>
          <a:bodyPr wrap="none" rtlCol="0">
            <a:spAutoFit/>
          </a:bodyPr>
          <a:lstStyle/>
          <a:p>
            <a:pPr algn="ctr"/>
            <a:r>
              <a:rPr lang="en-US" sz="1050" b="1" i="1" dirty="0" smtClean="0"/>
              <a:t>Q frames</a:t>
            </a:r>
            <a:endParaRPr lang="en-US" sz="1050" b="1" i="1" dirty="0"/>
          </a:p>
        </p:txBody>
      </p:sp>
      <p:sp>
        <p:nvSpPr>
          <p:cNvPr id="266" name="Rounded Rectangle 265"/>
          <p:cNvSpPr/>
          <p:nvPr/>
        </p:nvSpPr>
        <p:spPr>
          <a:xfrm>
            <a:off x="6455291" y="2038400"/>
            <a:ext cx="2016178" cy="2145474"/>
          </a:xfrm>
          <a:prstGeom prst="roundRect">
            <a:avLst>
              <a:gd name="adj" fmla="val 2212"/>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68" name="Straight Arrow Connector 267"/>
          <p:cNvCxnSpPr>
            <a:endCxn id="250" idx="1"/>
          </p:cNvCxnSpPr>
          <p:nvPr/>
        </p:nvCxnSpPr>
        <p:spPr>
          <a:xfrm flipV="1">
            <a:off x="6233840" y="3768987"/>
            <a:ext cx="350420"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p:cNvCxnSpPr>
            <a:endCxn id="249" idx="1"/>
          </p:cNvCxnSpPr>
          <p:nvPr/>
        </p:nvCxnSpPr>
        <p:spPr>
          <a:xfrm flipV="1">
            <a:off x="6233840" y="2533938"/>
            <a:ext cx="35042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flipH="1">
            <a:off x="6278807" y="3176016"/>
            <a:ext cx="51673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a:off x="8387166" y="3188433"/>
            <a:ext cx="56275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2945299" y="3700600"/>
            <a:ext cx="291335" cy="377495"/>
            <a:chOff x="7023261" y="2298184"/>
            <a:chExt cx="607017" cy="786533"/>
          </a:xfrm>
        </p:grpSpPr>
        <p:sp>
          <p:nvSpPr>
            <p:cNvPr id="333" name="Rectangle 332"/>
            <p:cNvSpPr/>
            <p:nvPr/>
          </p:nvSpPr>
          <p:spPr>
            <a:xfrm>
              <a:off x="7118424" y="2426245"/>
              <a:ext cx="420223" cy="4202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334" name="TextBox 333"/>
            <p:cNvSpPr txBox="1"/>
            <p:nvPr/>
          </p:nvSpPr>
          <p:spPr>
            <a:xfrm>
              <a:off x="7023261" y="2298184"/>
              <a:ext cx="598522" cy="705397"/>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sp>
          <p:nvSpPr>
            <p:cNvPr id="335" name="TextBox 334"/>
            <p:cNvSpPr txBox="1"/>
            <p:nvPr/>
          </p:nvSpPr>
          <p:spPr>
            <a:xfrm>
              <a:off x="7031756" y="2379318"/>
              <a:ext cx="598522" cy="705399"/>
            </a:xfrm>
            <a:prstGeom prst="rect">
              <a:avLst/>
            </a:prstGeom>
            <a:noFill/>
          </p:spPr>
          <p:txBody>
            <a:bodyPr wrap="none" rtlCol="0">
              <a:spAutoFit/>
            </a:bodyPr>
            <a:lstStyle/>
            <a:p>
              <a:r>
                <a:rPr lang="en-US" sz="1600" b="1" dirty="0" smtClean="0">
                  <a:solidFill>
                    <a:schemeClr val="bg1"/>
                  </a:solidFill>
                </a:rPr>
                <a:t>~</a:t>
              </a:r>
              <a:endParaRPr lang="en-US" sz="1600" b="1" dirty="0">
                <a:solidFill>
                  <a:schemeClr val="bg1"/>
                </a:solidFill>
              </a:endParaRPr>
            </a:p>
          </p:txBody>
        </p:sp>
        <p:cxnSp>
          <p:nvCxnSpPr>
            <p:cNvPr id="336" name="Straight Connector 335"/>
            <p:cNvCxnSpPr/>
            <p:nvPr/>
          </p:nvCxnSpPr>
          <p:spPr>
            <a:xfrm flipH="1">
              <a:off x="7293471" y="2539829"/>
              <a:ext cx="50800" cy="18571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37" name="Straight Arrow Connector 336"/>
          <p:cNvCxnSpPr/>
          <p:nvPr/>
        </p:nvCxnSpPr>
        <p:spPr>
          <a:xfrm flipV="1">
            <a:off x="3182538" y="2574796"/>
            <a:ext cx="1371600" cy="51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39" name="Right Arrow 338"/>
          <p:cNvSpPr/>
          <p:nvPr/>
        </p:nvSpPr>
        <p:spPr>
          <a:xfrm>
            <a:off x="4536244" y="3601669"/>
            <a:ext cx="1340540" cy="4674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1.8 GSPS, 12-bit A/D Ch2</a:t>
            </a:r>
            <a:endParaRPr lang="en-US" sz="800" b="1" dirty="0"/>
          </a:p>
        </p:txBody>
      </p:sp>
      <p:cxnSp>
        <p:nvCxnSpPr>
          <p:cNvPr id="340" name="Straight Arrow Connector 339"/>
          <p:cNvCxnSpPr/>
          <p:nvPr/>
        </p:nvCxnSpPr>
        <p:spPr>
          <a:xfrm flipV="1">
            <a:off x="3177890" y="3843181"/>
            <a:ext cx="1371600" cy="515"/>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41" name="TextBox 340"/>
          <p:cNvSpPr txBox="1"/>
          <p:nvPr/>
        </p:nvSpPr>
        <p:spPr>
          <a:xfrm>
            <a:off x="8423863" y="3177978"/>
            <a:ext cx="542135" cy="430887"/>
          </a:xfrm>
          <a:prstGeom prst="rect">
            <a:avLst/>
          </a:prstGeom>
          <a:noFill/>
        </p:spPr>
        <p:txBody>
          <a:bodyPr wrap="none" rtlCol="0">
            <a:spAutoFit/>
          </a:bodyPr>
          <a:lstStyle/>
          <a:p>
            <a:pPr algn="ctr"/>
            <a:r>
              <a:rPr lang="en-US" sz="1050" b="1" i="1" dirty="0" smtClean="0"/>
              <a:t>Cell</a:t>
            </a:r>
          </a:p>
          <a:p>
            <a:pPr algn="ctr"/>
            <a:r>
              <a:rPr lang="en-US" sz="1050" b="1" i="1" dirty="0" smtClean="0"/>
              <a:t>Sorter</a:t>
            </a:r>
            <a:endParaRPr lang="en-US" sz="1050" b="1" i="1" dirty="0"/>
          </a:p>
        </p:txBody>
      </p:sp>
      <p:sp>
        <p:nvSpPr>
          <p:cNvPr id="342" name="TextBox 341"/>
          <p:cNvSpPr txBox="1"/>
          <p:nvPr/>
        </p:nvSpPr>
        <p:spPr>
          <a:xfrm>
            <a:off x="5809827" y="2521446"/>
            <a:ext cx="583813" cy="230832"/>
          </a:xfrm>
          <a:prstGeom prst="rect">
            <a:avLst/>
          </a:prstGeom>
          <a:noFill/>
        </p:spPr>
        <p:txBody>
          <a:bodyPr wrap="none" rtlCol="0">
            <a:spAutoFit/>
          </a:bodyPr>
          <a:lstStyle/>
          <a:p>
            <a:pPr algn="ctr"/>
            <a:r>
              <a:rPr lang="en-US" sz="900" b="1" i="1" dirty="0" smtClean="0"/>
              <a:t>Samples</a:t>
            </a:r>
            <a:endParaRPr lang="en-US" sz="900" b="1" i="1" dirty="0"/>
          </a:p>
        </p:txBody>
      </p:sp>
      <p:sp>
        <p:nvSpPr>
          <p:cNvPr id="343" name="TextBox 342"/>
          <p:cNvSpPr txBox="1"/>
          <p:nvPr/>
        </p:nvSpPr>
        <p:spPr>
          <a:xfrm>
            <a:off x="5787659" y="3771180"/>
            <a:ext cx="583813" cy="230832"/>
          </a:xfrm>
          <a:prstGeom prst="rect">
            <a:avLst/>
          </a:prstGeom>
          <a:noFill/>
        </p:spPr>
        <p:txBody>
          <a:bodyPr wrap="none" rtlCol="0">
            <a:spAutoFit/>
          </a:bodyPr>
          <a:lstStyle/>
          <a:p>
            <a:pPr algn="ctr"/>
            <a:r>
              <a:rPr lang="en-US" sz="900" b="1" i="1" dirty="0" smtClean="0"/>
              <a:t>Samples</a:t>
            </a:r>
            <a:endParaRPr lang="en-US" sz="900" b="1" i="1" dirty="0"/>
          </a:p>
        </p:txBody>
      </p:sp>
      <p:sp>
        <p:nvSpPr>
          <p:cNvPr id="173" name="TextBox 172"/>
          <p:cNvSpPr txBox="1"/>
          <p:nvPr/>
        </p:nvSpPr>
        <p:spPr>
          <a:xfrm>
            <a:off x="6497080" y="2057714"/>
            <a:ext cx="1858616" cy="230832"/>
          </a:xfrm>
          <a:prstGeom prst="rect">
            <a:avLst/>
          </a:prstGeom>
          <a:noFill/>
        </p:spPr>
        <p:txBody>
          <a:bodyPr wrap="square" rtlCol="0">
            <a:spAutoFit/>
          </a:bodyPr>
          <a:lstStyle/>
          <a:p>
            <a:pPr algn="ctr"/>
            <a:r>
              <a:rPr lang="en-US" sz="900" b="1" i="1" dirty="0" smtClean="0">
                <a:solidFill>
                  <a:srgbClr val="7030A0"/>
                </a:solidFill>
              </a:rPr>
              <a:t>FPGA Module</a:t>
            </a:r>
            <a:endParaRPr lang="en-US" sz="900" b="1" i="1" dirty="0">
              <a:solidFill>
                <a:srgbClr val="7030A0"/>
              </a:solidFill>
            </a:endParaRPr>
          </a:p>
        </p:txBody>
      </p:sp>
    </p:spTree>
    <p:extLst>
      <p:ext uri="{BB962C8B-B14F-4D97-AF65-F5344CB8AC3E}">
        <p14:creationId xmlns:p14="http://schemas.microsoft.com/office/powerpoint/2010/main" val="15690773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ccurac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387" y="297863"/>
            <a:ext cx="3599926" cy="4834473"/>
          </a:xfrm>
          <a:prstGeom prst="rect">
            <a:avLst/>
          </a:prstGeom>
        </p:spPr>
      </p:pic>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4"/>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5106" y="161524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latin typeface="+mj-lt"/>
                </a:rPr>
                <a:t>1-Specificity</a:t>
              </a:r>
              <a:endParaRPr lang="en-US" sz="1400" dirty="0">
                <a:latin typeface="+mj-lt"/>
              </a:endParaRPr>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latin typeface="+mj-lt"/>
                </a:rPr>
                <a:t>Sensitivity</a:t>
              </a:r>
            </a:p>
          </p:txBody>
        </p:sp>
        <p:sp>
          <p:nvSpPr>
            <p:cNvPr id="231" name="TextBox 230"/>
            <p:cNvSpPr txBox="1"/>
            <p:nvPr/>
          </p:nvSpPr>
          <p:spPr>
            <a:xfrm>
              <a:off x="7442864" y="4612845"/>
              <a:ext cx="540148" cy="338554"/>
            </a:xfrm>
            <a:prstGeom prst="rect">
              <a:avLst/>
            </a:prstGeom>
            <a:noFill/>
          </p:spPr>
          <p:txBody>
            <a:bodyPr wrap="none" rtlCol="0">
              <a:spAutoFit/>
            </a:bodyPr>
            <a:lstStyle/>
            <a:p>
              <a:r>
                <a:rPr lang="en-US" sz="1600" dirty="0">
                  <a:latin typeface="+mj-lt"/>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5851" y="137905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3878" y="138379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6357" y="140298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9567" y="139052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7497" y="263722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9899" y="129830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6092" y="139150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61808" y="218205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1831918" y="4354088"/>
            <a:ext cx="1366446" cy="477054"/>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Biophysical Feature Space</a:t>
            </a:r>
          </a:p>
        </p:txBody>
      </p:sp>
      <p:sp>
        <p:nvSpPr>
          <p:cNvPr id="224" name="TextBox 223"/>
          <p:cNvSpPr txBox="1"/>
          <p:nvPr/>
        </p:nvSpPr>
        <p:spPr>
          <a:xfrm>
            <a:off x="5140589" y="4340011"/>
            <a:ext cx="957968" cy="484632"/>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277853" y="4348065"/>
            <a:ext cx="1783248" cy="484632"/>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Neural Network Hidden Layers</a:t>
            </a:r>
            <a:endParaRPr lang="en-US" sz="1600" dirty="0">
              <a:solidFill>
                <a:srgbClr val="FFFF00"/>
              </a:solidFill>
            </a:endParaRPr>
          </a:p>
        </p:txBody>
      </p:sp>
      <p:sp>
        <p:nvSpPr>
          <p:cNvPr id="226" name="TextBox 225"/>
          <p:cNvSpPr txBox="1"/>
          <p:nvPr/>
        </p:nvSpPr>
        <p:spPr>
          <a:xfrm>
            <a:off x="911682" y="4354748"/>
            <a:ext cx="840747" cy="484632"/>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5788" y="201243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72562" y="229268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601649" y="279193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4823" y="261044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6664" y="166162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51851" y="263722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7286" y="1282017"/>
            <a:ext cx="238514" cy="2627787"/>
            <a:chOff x="4471236" y="960033"/>
            <a:chExt cx="238514" cy="2627787"/>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6003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501158" y="227944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7154" y="201381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6846" y="301781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573429">
            <a:off x="5350877" y="1186988"/>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nvGrpSpPr>
          <p:cNvPr id="2" name="Group 1"/>
          <p:cNvGrpSpPr/>
          <p:nvPr/>
        </p:nvGrpSpPr>
        <p:grpSpPr>
          <a:xfrm>
            <a:off x="2604649" y="965972"/>
            <a:ext cx="725262" cy="2789047"/>
            <a:chOff x="2564944" y="932702"/>
            <a:chExt cx="725262" cy="2789047"/>
          </a:xfrm>
        </p:grpSpPr>
        <p:sp>
          <p:nvSpPr>
            <p:cNvPr id="278" name="Line 38"/>
            <p:cNvSpPr>
              <a:spLocks noChangeShapeType="1"/>
            </p:cNvSpPr>
            <p:nvPr/>
          </p:nvSpPr>
          <p:spPr bwMode="auto">
            <a:xfrm rot="5400000" flipH="1">
              <a:off x="2335669" y="1191341"/>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79" name="Line 38"/>
            <p:cNvSpPr>
              <a:spLocks noChangeShapeType="1"/>
            </p:cNvSpPr>
            <p:nvPr/>
          </p:nvSpPr>
          <p:spPr bwMode="auto">
            <a:xfrm rot="5400000" flipH="1">
              <a:off x="2544304" y="98555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0" name="Line 38"/>
            <p:cNvSpPr>
              <a:spLocks noChangeShapeType="1"/>
            </p:cNvSpPr>
            <p:nvPr/>
          </p:nvSpPr>
          <p:spPr bwMode="auto">
            <a:xfrm rot="5400000" flipH="1">
              <a:off x="2130920" y="1366726"/>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1" name="Line 38"/>
            <p:cNvSpPr>
              <a:spLocks noChangeShapeType="1"/>
            </p:cNvSpPr>
            <p:nvPr/>
          </p:nvSpPr>
          <p:spPr bwMode="auto">
            <a:xfrm rot="5400000" flipH="1">
              <a:off x="1941544" y="1597669"/>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2" name="Line 38"/>
            <p:cNvSpPr>
              <a:spLocks noChangeShapeType="1"/>
            </p:cNvSpPr>
            <p:nvPr/>
          </p:nvSpPr>
          <p:spPr bwMode="auto">
            <a:xfrm rot="5400000" flipH="1">
              <a:off x="1741304" y="180967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07" name="Line 38"/>
            <p:cNvSpPr>
              <a:spLocks noChangeShapeType="1"/>
            </p:cNvSpPr>
            <p:nvPr/>
          </p:nvSpPr>
          <p:spPr bwMode="auto">
            <a:xfrm rot="5400000" flipH="1">
              <a:off x="1562822" y="2007660"/>
              <a:ext cx="2743518" cy="68465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4309" y="1249779"/>
            <a:ext cx="238514" cy="2609826"/>
            <a:chOff x="3191742" y="1216509"/>
            <a:chExt cx="238514" cy="2609826"/>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2165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18" name="Oval 96"/>
          <p:cNvSpPr>
            <a:spLocks/>
          </p:cNvSpPr>
          <p:nvPr/>
        </p:nvSpPr>
        <p:spPr bwMode="auto">
          <a:xfrm rot="16200000">
            <a:off x="2455200" y="873367"/>
            <a:ext cx="238514" cy="238514"/>
          </a:xfrm>
          <a:prstGeom prst="ellipse">
            <a:avLst/>
          </a:prstGeom>
          <a:solidFill>
            <a:srgbClr val="E46C0A"/>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10" name="TextBox 309"/>
          <p:cNvSpPr txBox="1"/>
          <p:nvPr/>
        </p:nvSpPr>
        <p:spPr>
          <a:xfrm>
            <a:off x="6178045" y="4343024"/>
            <a:ext cx="2323685" cy="484632"/>
          </a:xfrm>
          <a:prstGeom prst="rect">
            <a:avLst/>
          </a:prstGeom>
          <a:solidFill>
            <a:srgbClr val="00B050"/>
          </a:solidFill>
          <a:ln>
            <a:noFill/>
          </a:ln>
        </p:spPr>
        <p:txBody>
          <a:bodyPr wrap="square" rtlCol="0">
            <a:spAutoFit/>
          </a:bodyPr>
          <a:lstStyle/>
          <a:p>
            <a:pPr algn="ctr">
              <a:lnSpc>
                <a:spcPts val="1500"/>
              </a:lnSpc>
            </a:pPr>
            <a:r>
              <a:rPr lang="en-US" sz="1600" dirty="0" smtClean="0">
                <a:solidFill>
                  <a:srgbClr val="FFFF00"/>
                </a:solidFill>
              </a:rPr>
              <a:t>AUC-based </a:t>
            </a:r>
          </a:p>
          <a:p>
            <a:pPr algn="ctr">
              <a:lnSpc>
                <a:spcPts val="1500"/>
              </a:lnSpc>
            </a:pPr>
            <a:r>
              <a:rPr lang="en-US" sz="1600" dirty="0" smtClean="0">
                <a:solidFill>
                  <a:srgbClr val="FFFF00"/>
                </a:solidFill>
              </a:rPr>
              <a:t>Global Training</a:t>
            </a:r>
            <a:endParaRPr lang="en-US" sz="1600" dirty="0">
              <a:solidFill>
                <a:srgbClr val="FFFF00"/>
              </a:solidFill>
            </a:endParaRPr>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27" y="1728415"/>
            <a:ext cx="1748984" cy="3038141"/>
          </a:xfrm>
          <a:prstGeom prst="rect">
            <a:avLst/>
          </a:prstGeom>
        </p:spPr>
      </p:pic>
      <p:pic>
        <p:nvPicPr>
          <p:cNvPr id="8" name="Picture 7"/>
          <p:cNvPicPr>
            <a:picLocks noChangeAspect="1"/>
          </p:cNvPicPr>
          <p:nvPr/>
        </p:nvPicPr>
        <p:blipFill rotWithShape="1">
          <a:blip r:embed="rId3"/>
          <a:srcRect l="16920" r="12375" b="10486"/>
          <a:stretch/>
        </p:blipFill>
        <p:spPr>
          <a:xfrm>
            <a:off x="2976721" y="1614567"/>
            <a:ext cx="2952143" cy="3183426"/>
          </a:xfrm>
          <a:prstGeom prst="rect">
            <a:avLst/>
          </a:prstGeom>
        </p:spPr>
      </p:pic>
      <p:sp>
        <p:nvSpPr>
          <p:cNvPr id="10" name="TextBox 9"/>
          <p:cNvSpPr txBox="1"/>
          <p:nvPr/>
        </p:nvSpPr>
        <p:spPr>
          <a:xfrm>
            <a:off x="2403462" y="1600875"/>
            <a:ext cx="452368" cy="369332"/>
          </a:xfrm>
          <a:prstGeom prst="rect">
            <a:avLst/>
          </a:prstGeom>
          <a:solidFill>
            <a:schemeClr val="bg1"/>
          </a:solidFill>
        </p:spPr>
        <p:txBody>
          <a:bodyPr wrap="none" rtlCol="0">
            <a:spAutoFit/>
          </a:bodyPr>
          <a:lstStyle/>
          <a:p>
            <a:r>
              <a:rPr lang="en-US" b="1" dirty="0" smtClean="0"/>
              <a:t>(b)</a:t>
            </a:r>
            <a:endParaRPr lang="en-US" b="1" dirty="0"/>
          </a:p>
        </p:txBody>
      </p:sp>
      <p:sp>
        <p:nvSpPr>
          <p:cNvPr id="15" name="TextBox 14"/>
          <p:cNvSpPr txBox="1"/>
          <p:nvPr/>
        </p:nvSpPr>
        <p:spPr>
          <a:xfrm>
            <a:off x="-25850" y="1600875"/>
            <a:ext cx="442750" cy="369332"/>
          </a:xfrm>
          <a:prstGeom prst="rect">
            <a:avLst/>
          </a:prstGeom>
          <a:noFill/>
        </p:spPr>
        <p:txBody>
          <a:bodyPr wrap="none" rtlCol="0">
            <a:spAutoFit/>
          </a:bodyPr>
          <a:lstStyle/>
          <a:p>
            <a:r>
              <a:rPr lang="en-US" b="1" dirty="0" smtClean="0"/>
              <a:t>(a)</a:t>
            </a:r>
            <a:endParaRPr lang="en-US" b="1" dirty="0"/>
          </a:p>
        </p:txBody>
      </p:sp>
      <p:sp>
        <p:nvSpPr>
          <p:cNvPr id="27" name="TextBox 26"/>
          <p:cNvSpPr txBox="1"/>
          <p:nvPr/>
        </p:nvSpPr>
        <p:spPr>
          <a:xfrm>
            <a:off x="3524764" y="4861132"/>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1 - Specificity</a:t>
            </a:r>
            <a:endParaRPr lang="en-US" sz="1400" dirty="0">
              <a:latin typeface="Arial" panose="020B0604020202020204" pitchFamily="34" charset="0"/>
              <a:cs typeface="Arial" panose="020B0604020202020204" pitchFamily="34" charset="0"/>
            </a:endParaRPr>
          </a:p>
        </p:txBody>
      </p:sp>
      <p:grpSp>
        <p:nvGrpSpPr>
          <p:cNvPr id="67" name="Group 66"/>
          <p:cNvGrpSpPr/>
          <p:nvPr/>
        </p:nvGrpSpPr>
        <p:grpSpPr>
          <a:xfrm>
            <a:off x="2538094" y="1782533"/>
            <a:ext cx="3546031" cy="3161768"/>
            <a:chOff x="2497559" y="1887626"/>
            <a:chExt cx="3428166" cy="3056675"/>
          </a:xfrm>
        </p:grpSpPr>
        <p:sp>
          <p:nvSpPr>
            <p:cNvPr id="26" name="TextBox 25"/>
            <p:cNvSpPr txBox="1"/>
            <p:nvPr/>
          </p:nvSpPr>
          <p:spPr>
            <a:xfrm rot="16200000">
              <a:off x="1796772" y="3346179"/>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Sensitivity</a:t>
              </a:r>
              <a:endParaRPr lang="en-US" sz="1400" dirty="0">
                <a:latin typeface="Arial" panose="020B0604020202020204" pitchFamily="34" charset="0"/>
                <a:cs typeface="Arial" panose="020B0604020202020204" pitchFamily="34" charset="0"/>
              </a:endParaRPr>
            </a:p>
          </p:txBody>
        </p:sp>
        <p:sp>
          <p:nvSpPr>
            <p:cNvPr id="29" name="TextBox 28"/>
            <p:cNvSpPr txBox="1"/>
            <p:nvPr/>
          </p:nvSpPr>
          <p:spPr>
            <a:xfrm>
              <a:off x="2569093" y="460964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0" name="TextBox 29"/>
            <p:cNvSpPr txBox="1"/>
            <p:nvPr/>
          </p:nvSpPr>
          <p:spPr>
            <a:xfrm>
              <a:off x="2569093" y="1887626"/>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p:txBody>
        </p:sp>
        <p:sp>
          <p:nvSpPr>
            <p:cNvPr id="31" name="TextBox 30"/>
            <p:cNvSpPr txBox="1"/>
            <p:nvPr/>
          </p:nvSpPr>
          <p:spPr>
            <a:xfrm>
              <a:off x="2569093" y="324863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2" name="TextBox 31"/>
            <p:cNvSpPr txBox="1"/>
            <p:nvPr/>
          </p:nvSpPr>
          <p:spPr>
            <a:xfrm>
              <a:off x="2727324"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3" name="TextBox 32"/>
            <p:cNvSpPr txBox="1"/>
            <p:nvPr/>
          </p:nvSpPr>
          <p:spPr>
            <a:xfrm>
              <a:off x="4078722"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4" name="TextBox 33"/>
            <p:cNvSpPr txBox="1"/>
            <p:nvPr/>
          </p:nvSpPr>
          <p:spPr>
            <a:xfrm>
              <a:off x="5430120"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nvGrpSpPr>
            <p:cNvPr id="39" name="Group 38"/>
            <p:cNvGrpSpPr/>
            <p:nvPr/>
          </p:nvGrpSpPr>
          <p:grpSpPr>
            <a:xfrm>
              <a:off x="3959116" y="3718619"/>
              <a:ext cx="1816509" cy="1015663"/>
              <a:chOff x="4901419" y="4097276"/>
              <a:chExt cx="2192171" cy="1225706"/>
            </a:xfrm>
          </p:grpSpPr>
          <p:sp>
            <p:nvSpPr>
              <p:cNvPr id="7" name="TextBox 6"/>
              <p:cNvSpPr txBox="1"/>
              <p:nvPr/>
            </p:nvSpPr>
            <p:spPr>
              <a:xfrm>
                <a:off x="5136748" y="4097276"/>
                <a:ext cx="1956842" cy="1225706"/>
              </a:xfrm>
              <a:prstGeom prst="rect">
                <a:avLst/>
              </a:prstGeom>
              <a:noFill/>
            </p:spPr>
            <p:txBody>
              <a:bodyPr wrap="none" rtlCol="0">
                <a:spAutoFit/>
              </a:bodyPr>
              <a:lstStyle/>
              <a:p>
                <a:r>
                  <a:rPr lang="en-US" sz="1200" dirty="0" smtClean="0">
                    <a:latin typeface="Arial"/>
                    <a:cs typeface="Arial"/>
                  </a:rPr>
                  <a:t>Multivariate Features</a:t>
                </a:r>
              </a:p>
              <a:p>
                <a:r>
                  <a:rPr lang="en-US" sz="1200" dirty="0" smtClean="0">
                    <a:latin typeface="Arial"/>
                    <a:cs typeface="Arial"/>
                  </a:rPr>
                  <a:t>Morphology </a:t>
                </a:r>
              </a:p>
              <a:p>
                <a:r>
                  <a:rPr lang="en-US" sz="1200" dirty="0" smtClean="0">
                    <a:latin typeface="Arial"/>
                    <a:cs typeface="Arial"/>
                  </a:rPr>
                  <a:t>Optical Phase</a:t>
                </a:r>
              </a:p>
              <a:p>
                <a:r>
                  <a:rPr lang="en-US" sz="1200" dirty="0" smtClean="0">
                    <a:latin typeface="Arial"/>
                    <a:cs typeface="Arial"/>
                  </a:rPr>
                  <a:t>Optical Loss</a:t>
                </a:r>
              </a:p>
              <a:p>
                <a:r>
                  <a:rPr lang="en-US" sz="1200" dirty="0" smtClean="0">
                    <a:latin typeface="Arial"/>
                    <a:cs typeface="Arial"/>
                  </a:rPr>
                  <a:t>Random Guess</a:t>
                </a:r>
                <a:endParaRPr lang="en-US" sz="1200" dirty="0">
                  <a:latin typeface="Arial"/>
                  <a:cs typeface="Arial"/>
                </a:endParaRPr>
              </a:p>
            </p:txBody>
          </p:sp>
          <p:cxnSp>
            <p:nvCxnSpPr>
              <p:cNvPr id="13" name="Straight Connector 12"/>
              <p:cNvCxnSpPr/>
              <p:nvPr/>
            </p:nvCxnSpPr>
            <p:spPr>
              <a:xfrm>
                <a:off x="4901419" y="4309681"/>
                <a:ext cx="307481" cy="0"/>
              </a:xfrm>
              <a:prstGeom prst="line">
                <a:avLst/>
              </a:prstGeom>
              <a:ln w="57150" cmpd="sng">
                <a:solidFill>
                  <a:srgbClr val="246CAE"/>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901419" y="4519499"/>
                <a:ext cx="307481" cy="0"/>
              </a:xfrm>
              <a:prstGeom prst="line">
                <a:avLst/>
              </a:prstGeom>
              <a:ln w="57150" cmpd="sng">
                <a:solidFill>
                  <a:srgbClr val="E13039"/>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901419" y="4729317"/>
                <a:ext cx="307481" cy="0"/>
              </a:xfrm>
              <a:prstGeom prst="line">
                <a:avLst/>
              </a:prstGeom>
              <a:ln w="57150" cmpd="sng">
                <a:solidFill>
                  <a:srgbClr val="61B65B"/>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901419" y="4939135"/>
                <a:ext cx="307481" cy="0"/>
              </a:xfrm>
              <a:prstGeom prst="line">
                <a:avLst/>
              </a:prstGeom>
              <a:ln w="57150" cmpd="sng">
                <a:solidFill>
                  <a:srgbClr val="FD8627"/>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901419" y="5148951"/>
                <a:ext cx="307481" cy="0"/>
              </a:xfrm>
              <a:prstGeom prst="line">
                <a:avLst/>
              </a:prstGeom>
              <a:ln w="57150" cmpd="sng">
                <a:solidFill>
                  <a:srgbClr val="E0E0E0"/>
                </a:solidFill>
              </a:ln>
              <a:effectLst/>
            </p:spPr>
            <p:style>
              <a:lnRef idx="2">
                <a:schemeClr val="accent1"/>
              </a:lnRef>
              <a:fillRef idx="0">
                <a:schemeClr val="accent1"/>
              </a:fillRef>
              <a:effectRef idx="1">
                <a:schemeClr val="accent1"/>
              </a:effectRef>
              <a:fontRef idx="minor">
                <a:schemeClr val="tx1"/>
              </a:fontRef>
            </p:style>
          </p:cxnSp>
        </p:grpSp>
      </p:grpSp>
      <p:sp>
        <p:nvSpPr>
          <p:cNvPr id="41" name="TextBox 40"/>
          <p:cNvSpPr txBox="1"/>
          <p:nvPr/>
        </p:nvSpPr>
        <p:spPr>
          <a:xfrm>
            <a:off x="5863256" y="1600875"/>
            <a:ext cx="425079" cy="369332"/>
          </a:xfrm>
          <a:prstGeom prst="rect">
            <a:avLst/>
          </a:prstGeom>
          <a:solidFill>
            <a:schemeClr val="bg1"/>
          </a:solidFill>
        </p:spPr>
        <p:txBody>
          <a:bodyPr wrap="none" rtlCol="0">
            <a:spAutoFit/>
          </a:bodyPr>
          <a:lstStyle/>
          <a:p>
            <a:r>
              <a:rPr lang="en-US" b="1" dirty="0" smtClean="0"/>
              <a:t>(c)</a:t>
            </a:r>
            <a:endParaRPr lang="en-US" b="1" dirty="0"/>
          </a:p>
        </p:txBody>
      </p:sp>
      <p:sp>
        <p:nvSpPr>
          <p:cNvPr id="23" name="TextBox 22"/>
          <p:cNvSpPr txBox="1"/>
          <p:nvPr/>
        </p:nvSpPr>
        <p:spPr>
          <a:xfrm rot="16200000">
            <a:off x="-1072785" y="3245376"/>
            <a:ext cx="2509877" cy="32411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147852" y="3821510"/>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70%</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147852" y="2210691"/>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90%</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147852" y="3025177"/>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80%</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346859" y="4754888"/>
            <a:ext cx="522604" cy="215142"/>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1783381" y="4754888"/>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500</a:t>
            </a:r>
            <a:endParaRPr lang="en-US" sz="1000" dirty="0">
              <a:latin typeface="Arial" panose="020B0604020202020204" pitchFamily="34" charset="0"/>
              <a:cs typeface="Arial" panose="020B0604020202020204" pitchFamily="34" charset="0"/>
            </a:endParaRPr>
          </a:p>
        </p:txBody>
      </p:sp>
      <p:sp>
        <p:nvSpPr>
          <p:cNvPr id="16" name="TextBox 15"/>
          <p:cNvSpPr txBox="1"/>
          <p:nvPr/>
        </p:nvSpPr>
        <p:spPr>
          <a:xfrm>
            <a:off x="6383104" y="4840963"/>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First Principal Component</a:t>
            </a:r>
            <a:endParaRPr lang="en-US" sz="1400" dirty="0">
              <a:latin typeface="Arial" panose="020B0604020202020204" pitchFamily="34" charset="0"/>
              <a:cs typeface="Arial" panose="020B0604020202020204" pitchFamily="34" charset="0"/>
            </a:endParaRPr>
          </a:p>
        </p:txBody>
      </p:sp>
      <p:grpSp>
        <p:nvGrpSpPr>
          <p:cNvPr id="69" name="Group 68"/>
          <p:cNvGrpSpPr/>
          <p:nvPr/>
        </p:nvGrpSpPr>
        <p:grpSpPr>
          <a:xfrm>
            <a:off x="5916653" y="1820114"/>
            <a:ext cx="3053817" cy="3063012"/>
            <a:chOff x="5984213" y="1806604"/>
            <a:chExt cx="3053819" cy="3063012"/>
          </a:xfrm>
        </p:grpSpPr>
        <p:sp>
          <p:nvSpPr>
            <p:cNvPr id="28" name="TextBox 27"/>
            <p:cNvSpPr txBox="1"/>
            <p:nvPr/>
          </p:nvSpPr>
          <p:spPr>
            <a:xfrm rot="16200000">
              <a:off x="4848827" y="3233328"/>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Second Principal Component</a:t>
              </a:r>
              <a:endParaRPr lang="en-US" sz="1400" dirty="0">
                <a:latin typeface="Arial" panose="020B0604020202020204" pitchFamily="34" charset="0"/>
                <a:cs typeface="Arial" panose="020B0604020202020204" pitchFamily="34" charset="0"/>
              </a:endParaRPr>
            </a:p>
          </p:txBody>
        </p:sp>
        <p:grpSp>
          <p:nvGrpSpPr>
            <p:cNvPr id="58" name="Group 57"/>
            <p:cNvGrpSpPr/>
            <p:nvPr/>
          </p:nvGrpSpPr>
          <p:grpSpPr>
            <a:xfrm>
              <a:off x="6403138" y="1858391"/>
              <a:ext cx="2598504" cy="2877955"/>
              <a:chOff x="6129844" y="1822431"/>
              <a:chExt cx="2906060" cy="3218586"/>
            </a:xfrm>
          </p:grpSpPr>
          <p:pic>
            <p:nvPicPr>
              <p:cNvPr id="44" name="Picture 43"/>
              <p:cNvPicPr>
                <a:picLocks noChangeAspect="1"/>
              </p:cNvPicPr>
              <p:nvPr/>
            </p:nvPicPr>
            <p:blipFill rotWithShape="1">
              <a:blip r:embed="rId4"/>
              <a:srcRect l="19402" t="11517" r="23134" b="10111"/>
              <a:stretch/>
            </p:blipFill>
            <p:spPr>
              <a:xfrm>
                <a:off x="6129844" y="1822431"/>
                <a:ext cx="2906060" cy="3218586"/>
              </a:xfrm>
              <a:prstGeom prst="rect">
                <a:avLst/>
              </a:prstGeom>
            </p:spPr>
          </p:pic>
          <p:sp>
            <p:nvSpPr>
              <p:cNvPr id="46" name="Rectangle 45"/>
              <p:cNvSpPr/>
              <p:nvPr/>
            </p:nvSpPr>
            <p:spPr>
              <a:xfrm>
                <a:off x="8668545" y="3870046"/>
                <a:ext cx="367359" cy="10517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724206" y="3777947"/>
              <a:ext cx="313826" cy="943100"/>
              <a:chOff x="8023966" y="1544690"/>
              <a:chExt cx="350971" cy="1054718"/>
            </a:xfrm>
          </p:grpSpPr>
          <p:sp>
            <p:nvSpPr>
              <p:cNvPr id="49" name="TextBox 48"/>
              <p:cNvSpPr txBox="1"/>
              <p:nvPr/>
            </p:nvSpPr>
            <p:spPr>
              <a:xfrm>
                <a:off x="8023966" y="1544690"/>
                <a:ext cx="206523" cy="481883"/>
              </a:xfrm>
              <a:prstGeom prst="rect">
                <a:avLst/>
              </a:prstGeom>
              <a:noFill/>
            </p:spPr>
            <p:txBody>
              <a:bodyPr wrap="none" rtlCol="0">
                <a:spAutoFit/>
              </a:bodyPr>
              <a:lstStyle/>
              <a:p>
                <a:pPr algn="r"/>
                <a:endParaRPr lang="en-US" sz="1100" dirty="0" smtClean="0">
                  <a:latin typeface="Arial"/>
                  <a:cs typeface="Arial"/>
                </a:endParaRPr>
              </a:p>
              <a:p>
                <a:pPr algn="r"/>
                <a:endParaRPr lang="en-US" sz="1100" dirty="0" smtClean="0">
                  <a:latin typeface="Arial"/>
                  <a:cs typeface="Arial"/>
                </a:endParaRPr>
              </a:p>
            </p:txBody>
          </p:sp>
          <p:sp>
            <p:nvSpPr>
              <p:cNvPr id="51" name="Oval 50"/>
              <p:cNvSpPr/>
              <p:nvPr/>
            </p:nvSpPr>
            <p:spPr>
              <a:xfrm>
                <a:off x="8226886" y="1668602"/>
                <a:ext cx="49422" cy="53474"/>
              </a:xfrm>
              <a:prstGeom prst="ellipse">
                <a:avLst/>
              </a:prstGeom>
              <a:solidFill>
                <a:srgbClr val="1825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8226886" y="1848322"/>
                <a:ext cx="49422" cy="53474"/>
              </a:xfrm>
              <a:prstGeom prst="ellipse">
                <a:avLst/>
              </a:prstGeom>
              <a:solidFill>
                <a:srgbClr val="FB00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8226882" y="2028043"/>
                <a:ext cx="49422" cy="53474"/>
              </a:xfrm>
              <a:prstGeom prst="ellipse">
                <a:avLst/>
              </a:prstGeom>
              <a:noFill/>
              <a:ln>
                <a:solidFill>
                  <a:srgbClr val="0D5FB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226882" y="2207764"/>
                <a:ext cx="49422" cy="53474"/>
              </a:xfrm>
              <a:prstGeom prst="ellipse">
                <a:avLst/>
              </a:prstGeom>
              <a:noFill/>
              <a:ln>
                <a:solidFill>
                  <a:srgbClr val="E130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8100855" y="2291632"/>
                <a:ext cx="274082" cy="307776"/>
              </a:xfrm>
              <a:prstGeom prst="rect">
                <a:avLst/>
              </a:prstGeom>
              <a:noFill/>
            </p:spPr>
            <p:txBody>
              <a:bodyPr wrap="none" rtlCol="0">
                <a:spAutoFit/>
              </a:bodyPr>
              <a:lstStyle/>
              <a:p>
                <a:r>
                  <a:rPr lang="en-US" sz="1400" dirty="0" smtClean="0"/>
                  <a:t>*</a:t>
                </a:r>
                <a:endParaRPr lang="en-US" sz="1400" dirty="0"/>
              </a:p>
            </p:txBody>
          </p:sp>
        </p:grpSp>
        <p:sp>
          <p:nvSpPr>
            <p:cNvPr id="60" name="TextBox 59"/>
            <p:cNvSpPr txBox="1"/>
            <p:nvPr/>
          </p:nvSpPr>
          <p:spPr>
            <a:xfrm>
              <a:off x="6117050" y="1806604"/>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a:t>
              </a:r>
            </a:p>
          </p:txBody>
        </p:sp>
        <p:sp>
          <p:nvSpPr>
            <p:cNvPr id="61" name="TextBox 60"/>
            <p:cNvSpPr txBox="1"/>
            <p:nvPr/>
          </p:nvSpPr>
          <p:spPr>
            <a:xfrm>
              <a:off x="6117050" y="3285435"/>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p:cNvSpPr txBox="1"/>
            <p:nvPr/>
          </p:nvSpPr>
          <p:spPr>
            <a:xfrm>
              <a:off x="625670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sp>
          <p:nvSpPr>
            <p:cNvPr id="63" name="TextBox 62"/>
            <p:cNvSpPr txBox="1"/>
            <p:nvPr/>
          </p:nvSpPr>
          <p:spPr>
            <a:xfrm>
              <a:off x="7243075"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64" name="TextBox 63"/>
            <p:cNvSpPr txBox="1"/>
            <p:nvPr/>
          </p:nvSpPr>
          <p:spPr>
            <a:xfrm>
              <a:off x="821736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sp>
        <p:nvSpPr>
          <p:cNvPr id="68" name="TextBox 67"/>
          <p:cNvSpPr txBox="1"/>
          <p:nvPr/>
        </p:nvSpPr>
        <p:spPr>
          <a:xfrm>
            <a:off x="642606" y="4847239"/>
            <a:ext cx="1746856" cy="26892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Generation</a:t>
            </a:r>
            <a:endParaRPr lang="en-US" sz="1400" dirty="0">
              <a:latin typeface="Arial" panose="020B0604020202020204" pitchFamily="34" charset="0"/>
              <a:cs typeface="Arial" panose="020B0604020202020204" pitchFamily="34" charset="0"/>
            </a:endParaRPr>
          </a:p>
        </p:txBody>
      </p:sp>
      <p:grpSp>
        <p:nvGrpSpPr>
          <p:cNvPr id="75" name="Group 74"/>
          <p:cNvGrpSpPr/>
          <p:nvPr/>
        </p:nvGrpSpPr>
        <p:grpSpPr>
          <a:xfrm>
            <a:off x="7517814" y="3794490"/>
            <a:ext cx="1382184" cy="930924"/>
            <a:chOff x="7465442" y="3794490"/>
            <a:chExt cx="1382184" cy="930924"/>
          </a:xfrm>
        </p:grpSpPr>
        <p:sp>
          <p:nvSpPr>
            <p:cNvPr id="70" name="Rectangle 69"/>
            <p:cNvSpPr/>
            <p:nvPr/>
          </p:nvSpPr>
          <p:spPr>
            <a:xfrm>
              <a:off x="7465442" y="4284933"/>
              <a:ext cx="1382184" cy="276999"/>
            </a:xfrm>
            <a:prstGeom prst="rect">
              <a:avLst/>
            </a:prstGeom>
          </p:spPr>
          <p:txBody>
            <a:bodyPr wrap="none">
              <a:spAutoFit/>
            </a:bodyPr>
            <a:lstStyle/>
            <a:p>
              <a:r>
                <a:rPr lang="en-US" sz="1200" dirty="0" smtClean="0">
                  <a:latin typeface="Arial"/>
                  <a:cs typeface="Arial"/>
                </a:rPr>
                <a:t>Predicted SW480</a:t>
              </a:r>
              <a:endParaRPr lang="en-US" sz="1200" dirty="0"/>
            </a:p>
          </p:txBody>
        </p:sp>
        <p:sp>
          <p:nvSpPr>
            <p:cNvPr id="71" name="Rectangle 70"/>
            <p:cNvSpPr/>
            <p:nvPr/>
          </p:nvSpPr>
          <p:spPr>
            <a:xfrm>
              <a:off x="8158315" y="3957971"/>
              <a:ext cx="689311" cy="276999"/>
            </a:xfrm>
            <a:prstGeom prst="rect">
              <a:avLst/>
            </a:prstGeom>
          </p:spPr>
          <p:txBody>
            <a:bodyPr wrap="none">
              <a:spAutoFit/>
            </a:bodyPr>
            <a:lstStyle/>
            <a:p>
              <a:r>
                <a:rPr lang="en-US" sz="1200" dirty="0" smtClean="0">
                  <a:latin typeface="Arial"/>
                  <a:cs typeface="Arial"/>
                </a:rPr>
                <a:t>SW480</a:t>
              </a:r>
              <a:endParaRPr lang="en-US" sz="1200" dirty="0"/>
            </a:p>
          </p:txBody>
        </p:sp>
        <p:sp>
          <p:nvSpPr>
            <p:cNvPr id="72" name="Rectangle 71"/>
            <p:cNvSpPr/>
            <p:nvPr/>
          </p:nvSpPr>
          <p:spPr>
            <a:xfrm>
              <a:off x="8363750" y="3794490"/>
              <a:ext cx="483876" cy="276999"/>
            </a:xfrm>
            <a:prstGeom prst="rect">
              <a:avLst/>
            </a:prstGeom>
          </p:spPr>
          <p:txBody>
            <a:bodyPr wrap="none">
              <a:spAutoFit/>
            </a:bodyPr>
            <a:lstStyle/>
            <a:p>
              <a:pPr algn="r"/>
              <a:r>
                <a:rPr lang="en-US" sz="1200" dirty="0" smtClean="0">
                  <a:latin typeface="Arial"/>
                  <a:cs typeface="Arial"/>
                </a:rPr>
                <a:t>OTII</a:t>
              </a:r>
              <a:endParaRPr lang="en-US" sz="1200" dirty="0">
                <a:latin typeface="Arial"/>
                <a:cs typeface="Arial"/>
              </a:endParaRPr>
            </a:p>
          </p:txBody>
        </p:sp>
        <p:sp>
          <p:nvSpPr>
            <p:cNvPr id="73" name="Rectangle 72"/>
            <p:cNvSpPr/>
            <p:nvPr/>
          </p:nvSpPr>
          <p:spPr>
            <a:xfrm>
              <a:off x="7670877" y="4121452"/>
              <a:ext cx="1176749" cy="276999"/>
            </a:xfrm>
            <a:prstGeom prst="rect">
              <a:avLst/>
            </a:prstGeom>
          </p:spPr>
          <p:txBody>
            <a:bodyPr wrap="none">
              <a:spAutoFit/>
            </a:bodyPr>
            <a:lstStyle/>
            <a:p>
              <a:pPr algn="r"/>
              <a:r>
                <a:rPr lang="en-US" sz="1200" dirty="0" smtClean="0">
                  <a:latin typeface="Arial"/>
                  <a:cs typeface="Arial"/>
                </a:rPr>
                <a:t>Predicted OTII</a:t>
              </a:r>
              <a:endParaRPr lang="en-US" sz="1200" dirty="0">
                <a:latin typeface="Arial"/>
                <a:cs typeface="Arial"/>
              </a:endParaRPr>
            </a:p>
          </p:txBody>
        </p:sp>
        <p:sp>
          <p:nvSpPr>
            <p:cNvPr id="74" name="Rectangle 73"/>
            <p:cNvSpPr/>
            <p:nvPr/>
          </p:nvSpPr>
          <p:spPr>
            <a:xfrm>
              <a:off x="8239767" y="4448415"/>
              <a:ext cx="607859" cy="276999"/>
            </a:xfrm>
            <a:prstGeom prst="rect">
              <a:avLst/>
            </a:prstGeom>
          </p:spPr>
          <p:txBody>
            <a:bodyPr wrap="none">
              <a:spAutoFit/>
            </a:bodyPr>
            <a:lstStyle/>
            <a:p>
              <a:pPr algn="r"/>
              <a:r>
                <a:rPr lang="en-US" sz="1200" dirty="0">
                  <a:latin typeface="Arial"/>
                  <a:cs typeface="Arial"/>
                </a:rPr>
                <a:t>Errors</a:t>
              </a:r>
            </a:p>
          </p:txBody>
        </p:sp>
      </p:grpSp>
      <p:sp>
        <p:nvSpPr>
          <p:cNvPr id="2" name="Rectangle 1"/>
          <p:cNvSpPr/>
          <p:nvPr/>
        </p:nvSpPr>
        <p:spPr>
          <a:xfrm>
            <a:off x="1772348" y="1952719"/>
            <a:ext cx="621008" cy="276999"/>
          </a:xfrm>
          <a:prstGeom prst="rect">
            <a:avLst/>
          </a:prstGeom>
        </p:spPr>
        <p:txBody>
          <a:bodyPr wrap="none">
            <a:spAutoFit/>
          </a:bodyPr>
          <a:lstStyle/>
          <a:p>
            <a:r>
              <a:rPr lang="en-US" sz="1200" dirty="0" smtClean="0">
                <a:solidFill>
                  <a:srgbClr val="1760A7"/>
                </a:solidFill>
                <a:latin typeface="Arial"/>
                <a:cs typeface="Arial"/>
              </a:rPr>
              <a:t>96.4%</a:t>
            </a:r>
            <a:endParaRPr lang="en-US" sz="1200" dirty="0">
              <a:solidFill>
                <a:srgbClr val="1760A7"/>
              </a:solidFill>
              <a:latin typeface="Arial"/>
              <a:cs typeface="Arial"/>
            </a:endParaRPr>
          </a:p>
        </p:txBody>
      </p:sp>
      <p:sp>
        <p:nvSpPr>
          <p:cNvPr id="3" name="Rectangle 2"/>
          <p:cNvSpPr/>
          <p:nvPr/>
        </p:nvSpPr>
        <p:spPr>
          <a:xfrm>
            <a:off x="1283013" y="3128619"/>
            <a:ext cx="621008" cy="276999"/>
          </a:xfrm>
          <a:prstGeom prst="rect">
            <a:avLst/>
          </a:prstGeom>
        </p:spPr>
        <p:txBody>
          <a:bodyPr wrap="none">
            <a:spAutoFit/>
          </a:bodyPr>
          <a:lstStyle/>
          <a:p>
            <a:r>
              <a:rPr lang="en-US" sz="1200" dirty="0" smtClean="0">
                <a:solidFill>
                  <a:srgbClr val="D3272C"/>
                </a:solidFill>
                <a:latin typeface="Arial"/>
                <a:cs typeface="Arial"/>
              </a:rPr>
              <a:t>78.5%</a:t>
            </a:r>
            <a:endParaRPr lang="en-US" sz="1200" dirty="0">
              <a:solidFill>
                <a:srgbClr val="D3272C"/>
              </a:solidFill>
              <a:latin typeface="Arial"/>
              <a:cs typeface="Arial"/>
            </a:endParaRPr>
          </a:p>
        </p:txBody>
      </p:sp>
      <p:sp>
        <p:nvSpPr>
          <p:cNvPr id="5" name="Rectangle 4"/>
          <p:cNvSpPr/>
          <p:nvPr/>
        </p:nvSpPr>
        <p:spPr>
          <a:xfrm>
            <a:off x="1341325" y="3673697"/>
            <a:ext cx="621008" cy="276999"/>
          </a:xfrm>
          <a:prstGeom prst="rect">
            <a:avLst/>
          </a:prstGeom>
        </p:spPr>
        <p:txBody>
          <a:bodyPr wrap="none">
            <a:spAutoFit/>
          </a:bodyPr>
          <a:lstStyle/>
          <a:p>
            <a:r>
              <a:rPr lang="en-US" sz="1200" dirty="0" smtClean="0">
                <a:solidFill>
                  <a:srgbClr val="238C1C"/>
                </a:solidFill>
                <a:latin typeface="Arial"/>
                <a:cs typeface="Arial"/>
              </a:rPr>
              <a:t>71.7%</a:t>
            </a:r>
            <a:endParaRPr lang="en-US" sz="1200" dirty="0">
              <a:solidFill>
                <a:srgbClr val="238C1C"/>
              </a:solidFill>
              <a:latin typeface="Arial"/>
              <a:cs typeface="Arial"/>
            </a:endParaRPr>
          </a:p>
        </p:txBody>
      </p:sp>
      <p:sp>
        <p:nvSpPr>
          <p:cNvPr id="6" name="Rectangle 5"/>
          <p:cNvSpPr/>
          <p:nvPr/>
        </p:nvSpPr>
        <p:spPr>
          <a:xfrm>
            <a:off x="1060197" y="4232536"/>
            <a:ext cx="621008" cy="276999"/>
          </a:xfrm>
          <a:prstGeom prst="rect">
            <a:avLst/>
          </a:prstGeom>
        </p:spPr>
        <p:txBody>
          <a:bodyPr wrap="none">
            <a:spAutoFit/>
          </a:bodyPr>
          <a:lstStyle/>
          <a:p>
            <a:r>
              <a:rPr lang="en-US" sz="1200" dirty="0" smtClean="0">
                <a:solidFill>
                  <a:srgbClr val="FF710B"/>
                </a:solidFill>
                <a:latin typeface="Arial"/>
                <a:cs typeface="Arial"/>
              </a:rPr>
              <a:t>64.9%</a:t>
            </a:r>
            <a:endParaRPr lang="en-US" sz="1200" dirty="0">
              <a:solidFill>
                <a:srgbClr val="FF710B"/>
              </a:solidFill>
              <a:latin typeface="Arial"/>
              <a:cs typeface="Arial"/>
            </a:endParaRPr>
          </a:p>
        </p:txBody>
      </p:sp>
      <p:sp>
        <p:nvSpPr>
          <p:cNvPr id="12" name="TextBox 11"/>
          <p:cNvSpPr txBox="1"/>
          <p:nvPr/>
        </p:nvSpPr>
        <p:spPr>
          <a:xfrm>
            <a:off x="-1297117" y="5539089"/>
            <a:ext cx="184666" cy="369332"/>
          </a:xfrm>
          <a:prstGeom prst="rect">
            <a:avLst/>
          </a:prstGeom>
          <a:noFill/>
        </p:spPr>
        <p:txBody>
          <a:bodyPr wrap="none" rtlCol="0">
            <a:spAutoFit/>
          </a:bodyPr>
          <a:lstStyle/>
          <a:p>
            <a:endParaRPr lang="en-US" dirty="0"/>
          </a:p>
        </p:txBody>
      </p:sp>
      <p:sp>
        <p:nvSpPr>
          <p:cNvPr id="76" name="TextBox 75"/>
          <p:cNvSpPr txBox="1"/>
          <p:nvPr/>
        </p:nvSpPr>
        <p:spPr>
          <a:xfrm>
            <a:off x="147852" y="4600949"/>
            <a:ext cx="52260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6</a:t>
            </a: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03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omparison.pdf"/>
          <p:cNvPicPr>
            <a:picLocks noChangeAspect="1"/>
          </p:cNvPicPr>
          <p:nvPr/>
        </p:nvPicPr>
        <p:blipFill rotWithShape="1">
          <a:blip r:embed="rId2">
            <a:extLst>
              <a:ext uri="{28A0092B-C50C-407E-A947-70E740481C1C}">
                <a14:useLocalDpi xmlns:a14="http://schemas.microsoft.com/office/drawing/2010/main" val="0"/>
              </a:ext>
            </a:extLst>
          </a:blip>
          <a:srcRect l="4825"/>
          <a:stretch/>
        </p:blipFill>
        <p:spPr>
          <a:xfrm>
            <a:off x="1825274" y="3543576"/>
            <a:ext cx="6502972" cy="2400300"/>
          </a:xfrm>
          <a:prstGeom prst="rect">
            <a:avLst/>
          </a:prstGeom>
        </p:spPr>
      </p:pic>
      <p:sp>
        <p:nvSpPr>
          <p:cNvPr id="9" name="TextBox 8"/>
          <p:cNvSpPr txBox="1"/>
          <p:nvPr/>
        </p:nvSpPr>
        <p:spPr>
          <a:xfrm>
            <a:off x="1039384" y="843399"/>
            <a:ext cx="442750" cy="369332"/>
          </a:xfrm>
          <a:prstGeom prst="rect">
            <a:avLst/>
          </a:prstGeom>
          <a:noFill/>
        </p:spPr>
        <p:txBody>
          <a:bodyPr wrap="none" rtlCol="0">
            <a:spAutoFit/>
          </a:bodyPr>
          <a:lstStyle/>
          <a:p>
            <a:r>
              <a:rPr lang="en-US" b="1" dirty="0" smtClean="0"/>
              <a:t>(a)</a:t>
            </a:r>
            <a:endParaRPr lang="en-US" b="1" dirty="0"/>
          </a:p>
        </p:txBody>
      </p:sp>
      <p:sp>
        <p:nvSpPr>
          <p:cNvPr id="10" name="TextBox 9"/>
          <p:cNvSpPr txBox="1"/>
          <p:nvPr/>
        </p:nvSpPr>
        <p:spPr>
          <a:xfrm>
            <a:off x="1039384" y="3665166"/>
            <a:ext cx="452368" cy="369332"/>
          </a:xfrm>
          <a:prstGeom prst="rect">
            <a:avLst/>
          </a:prstGeom>
          <a:noFill/>
        </p:spPr>
        <p:txBody>
          <a:bodyPr wrap="none" rtlCol="0">
            <a:spAutoFit/>
          </a:bodyPr>
          <a:lstStyle/>
          <a:p>
            <a:r>
              <a:rPr lang="en-US" b="1" dirty="0" smtClean="0"/>
              <a:t>(b)</a:t>
            </a:r>
            <a:endParaRPr lang="en-US" b="1" dirty="0"/>
          </a:p>
        </p:txBody>
      </p:sp>
      <p:sp>
        <p:nvSpPr>
          <p:cNvPr id="22" name="TextBox 21"/>
          <p:cNvSpPr txBox="1"/>
          <p:nvPr/>
        </p:nvSpPr>
        <p:spPr>
          <a:xfrm rot="16200000">
            <a:off x="504728" y="4650689"/>
            <a:ext cx="1717426"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25" name="TextBox 24"/>
          <p:cNvSpPr txBox="1"/>
          <p:nvPr/>
        </p:nvSpPr>
        <p:spPr>
          <a:xfrm>
            <a:off x="3489916" y="5716230"/>
            <a:ext cx="740401" cy="307777"/>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D</a:t>
            </a:r>
            <a:r>
              <a:rPr lang="en-US" sz="1400" dirty="0" smtClean="0">
                <a:latin typeface="Arial" panose="020B0604020202020204" pitchFamily="34" charset="0"/>
                <a:cs typeface="Arial" panose="020B0604020202020204" pitchFamily="34" charset="0"/>
              </a:rPr>
              <a:t>NN</a:t>
            </a: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6116683"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SVM</a:t>
            </a:r>
            <a:endParaRPr lang="en-US" sz="1400" dirty="0">
              <a:latin typeface="Arial" panose="020B0604020202020204" pitchFamily="34" charset="0"/>
              <a:cs typeface="Arial" panose="020B0604020202020204" pitchFamily="34" charset="0"/>
            </a:endParaRPr>
          </a:p>
        </p:txBody>
      </p:sp>
      <p:sp>
        <p:nvSpPr>
          <p:cNvPr id="27" name="TextBox 26"/>
          <p:cNvSpPr txBox="1"/>
          <p:nvPr/>
        </p:nvSpPr>
        <p:spPr>
          <a:xfrm>
            <a:off x="737387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Bayes</a:t>
            </a:r>
            <a:endParaRPr lang="en-US" sz="1400" dirty="0">
              <a:latin typeface="Arial" panose="020B0604020202020204" pitchFamily="34" charset="0"/>
              <a:cs typeface="Arial" panose="020B0604020202020204" pitchFamily="34" charset="0"/>
            </a:endParaRPr>
          </a:p>
        </p:txBody>
      </p:sp>
      <p:sp>
        <p:nvSpPr>
          <p:cNvPr id="31" name="TextBox 30"/>
          <p:cNvSpPr txBox="1"/>
          <p:nvPr/>
        </p:nvSpPr>
        <p:spPr>
          <a:xfrm>
            <a:off x="2809322" y="6211954"/>
            <a:ext cx="2567565"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Test dataset in each fold</a:t>
            </a:r>
            <a:endParaRPr lang="en-US" sz="1400" dirty="0">
              <a:latin typeface="Arial" panose="020B0604020202020204" pitchFamily="34" charset="0"/>
              <a:cs typeface="Arial" panose="020B0604020202020204" pitchFamily="34" charset="0"/>
            </a:endParaRPr>
          </a:p>
        </p:txBody>
      </p:sp>
      <p:sp>
        <p:nvSpPr>
          <p:cNvPr id="33" name="TextBox 32"/>
          <p:cNvSpPr txBox="1"/>
          <p:nvPr/>
        </p:nvSpPr>
        <p:spPr>
          <a:xfrm>
            <a:off x="5741316" y="6211954"/>
            <a:ext cx="3113898"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Range and quartiles</a:t>
            </a:r>
            <a:endParaRPr lang="en-US" sz="1400" dirty="0">
              <a:latin typeface="Arial" panose="020B0604020202020204" pitchFamily="34" charset="0"/>
              <a:cs typeface="Arial" panose="020B0604020202020204" pitchFamily="34" charset="0"/>
            </a:endParaRPr>
          </a:p>
        </p:txBody>
      </p:sp>
      <p:sp>
        <p:nvSpPr>
          <p:cNvPr id="34" name="TextBox 33"/>
          <p:cNvSpPr txBox="1"/>
          <p:nvPr/>
        </p:nvSpPr>
        <p:spPr>
          <a:xfrm>
            <a:off x="2280489" y="5719471"/>
            <a:ext cx="593334" cy="255623"/>
          </a:xfrm>
          <a:prstGeom prst="rect">
            <a:avLst/>
          </a:prstGeom>
          <a:solidFill>
            <a:schemeClr val="bg1"/>
          </a:solidFill>
        </p:spPr>
        <p:txBody>
          <a:bodyPr wrap="square" rtlCol="0">
            <a:spAutoFit/>
          </a:bodyPr>
          <a:lstStyle/>
          <a:p>
            <a:pPr algn="ctr"/>
            <a:endParaRPr lang="en-US" sz="1400" dirty="0">
              <a:latin typeface="Arial" panose="020B0604020202020204" pitchFamily="34" charset="0"/>
              <a:cs typeface="Arial" panose="020B0604020202020204" pitchFamily="34" charset="0"/>
            </a:endParaRPr>
          </a:p>
        </p:txBody>
      </p:sp>
      <p:grpSp>
        <p:nvGrpSpPr>
          <p:cNvPr id="11" name="Group 10"/>
          <p:cNvGrpSpPr/>
          <p:nvPr/>
        </p:nvGrpSpPr>
        <p:grpSpPr>
          <a:xfrm>
            <a:off x="2341875" y="6319793"/>
            <a:ext cx="708177" cy="92098"/>
            <a:chOff x="7294155" y="4258288"/>
            <a:chExt cx="708177" cy="92098"/>
          </a:xfrm>
        </p:grpSpPr>
        <p:sp>
          <p:nvSpPr>
            <p:cNvPr id="7" name="Oval 6"/>
            <p:cNvSpPr/>
            <p:nvPr/>
          </p:nvSpPr>
          <p:spPr>
            <a:xfrm rot="16200000">
              <a:off x="7294155" y="4258288"/>
              <a:ext cx="92098" cy="92098"/>
            </a:xfrm>
            <a:prstGeom prst="ellipse">
              <a:avLst/>
            </a:prstGeom>
            <a:solidFill>
              <a:srgbClr val="1C76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7448175" y="4258288"/>
              <a:ext cx="92098" cy="92098"/>
            </a:xfrm>
            <a:prstGeom prst="ellipse">
              <a:avLst/>
            </a:prstGeom>
            <a:solidFill>
              <a:srgbClr val="FF7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7602195" y="4258288"/>
              <a:ext cx="92098" cy="92098"/>
            </a:xfrm>
            <a:prstGeom prst="ellipse">
              <a:avLst/>
            </a:prstGeom>
            <a:solidFill>
              <a:srgbClr val="21A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7756215" y="4258288"/>
              <a:ext cx="92098" cy="92098"/>
            </a:xfrm>
            <a:prstGeom prst="ellipse">
              <a:avLst/>
            </a:prstGeom>
            <a:solidFill>
              <a:srgbClr val="D924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16200000">
              <a:off x="7910234" y="4258288"/>
              <a:ext cx="92098" cy="92098"/>
            </a:xfrm>
            <a:prstGeom prst="ellipse">
              <a:avLst/>
            </a:prstGeom>
            <a:solidFill>
              <a:srgbClr val="814B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1971634" y="5716230"/>
            <a:ext cx="1250337"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DNN + AUC</a:t>
            </a:r>
            <a:endParaRPr lang="en-US" sz="1400" dirty="0">
              <a:latin typeface="Arial" panose="020B0604020202020204" pitchFamily="34" charset="0"/>
              <a:cs typeface="Arial" panose="020B0604020202020204" pitchFamily="34" charset="0"/>
            </a:endParaRPr>
          </a:p>
        </p:txBody>
      </p:sp>
      <p:sp>
        <p:nvSpPr>
          <p:cNvPr id="40" name="TextBox 39"/>
          <p:cNvSpPr txBox="1"/>
          <p:nvPr/>
        </p:nvSpPr>
        <p:spPr>
          <a:xfrm>
            <a:off x="480982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LR</a:t>
            </a:r>
            <a:endParaRPr lang="en-US" sz="1400" dirty="0">
              <a:latin typeface="Arial" panose="020B0604020202020204" pitchFamily="34" charset="0"/>
              <a:cs typeface="Arial" panose="020B0604020202020204" pitchFamily="34" charset="0"/>
            </a:endParaRPr>
          </a:p>
        </p:txBody>
      </p:sp>
      <p:pic>
        <p:nvPicPr>
          <p:cNvPr id="12" name="Picture 11" descr="error 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619" y="6140166"/>
            <a:ext cx="327825" cy="451353"/>
          </a:xfrm>
          <a:prstGeom prst="rect">
            <a:avLst/>
          </a:prstGeom>
        </p:spPr>
      </p:pic>
      <p:pic>
        <p:nvPicPr>
          <p:cNvPr id="16" name="Picture 15" descr="learning curve.pdf"/>
          <p:cNvPicPr>
            <a:picLocks noChangeAspect="1"/>
          </p:cNvPicPr>
          <p:nvPr/>
        </p:nvPicPr>
        <p:blipFill rotWithShape="1">
          <a:blip r:embed="rId4">
            <a:extLst>
              <a:ext uri="{28A0092B-C50C-407E-A947-70E740481C1C}">
                <a14:useLocalDpi xmlns:a14="http://schemas.microsoft.com/office/drawing/2010/main" val="0"/>
              </a:ext>
            </a:extLst>
          </a:blip>
          <a:srcRect l="2105" b="11121"/>
          <a:stretch/>
        </p:blipFill>
        <p:spPr>
          <a:xfrm>
            <a:off x="1872896" y="1028065"/>
            <a:ext cx="6463874" cy="1970581"/>
          </a:xfrm>
          <a:prstGeom prst="rect">
            <a:avLst/>
          </a:prstGeom>
        </p:spPr>
      </p:pic>
      <p:sp>
        <p:nvSpPr>
          <p:cNvPr id="41" name="TextBox 40"/>
          <p:cNvSpPr txBox="1"/>
          <p:nvPr/>
        </p:nvSpPr>
        <p:spPr>
          <a:xfrm rot="16200000">
            <a:off x="792197" y="1809269"/>
            <a:ext cx="159828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Cross entropy</a:t>
            </a:r>
            <a:endParaRPr lang="en-US" sz="1400" dirty="0">
              <a:latin typeface="Arial" panose="020B0604020202020204" pitchFamily="34" charset="0"/>
              <a:cs typeface="Arial" panose="020B0604020202020204" pitchFamily="34" charset="0"/>
            </a:endParaRPr>
          </a:p>
        </p:txBody>
      </p:sp>
      <p:cxnSp>
        <p:nvCxnSpPr>
          <p:cNvPr id="42" name="Straight Connector 41"/>
          <p:cNvCxnSpPr/>
          <p:nvPr/>
        </p:nvCxnSpPr>
        <p:spPr>
          <a:xfrm>
            <a:off x="5772940" y="1344922"/>
            <a:ext cx="301181" cy="0"/>
          </a:xfrm>
          <a:prstGeom prst="line">
            <a:avLst/>
          </a:prstGeom>
          <a:ln>
            <a:solidFill>
              <a:srgbClr val="1C65AA"/>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772940" y="1575092"/>
            <a:ext cx="301181" cy="0"/>
          </a:xfrm>
          <a:prstGeom prst="line">
            <a:avLst/>
          </a:prstGeom>
          <a:ln>
            <a:solidFill>
              <a:srgbClr val="FF7113"/>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024438" y="1191034"/>
            <a:ext cx="2293517" cy="307777"/>
          </a:xfrm>
          <a:prstGeom prst="rect">
            <a:avLst/>
          </a:prstGeom>
          <a:noFill/>
        </p:spPr>
        <p:txBody>
          <a:bodyPr wrap="none" rtlCol="0">
            <a:spAutoFit/>
          </a:bodyPr>
          <a:lstStyle/>
          <a:p>
            <a:r>
              <a:rPr lang="en-US" sz="1400" dirty="0" smtClean="0">
                <a:latin typeface="Arial"/>
                <a:cs typeface="Arial"/>
              </a:rPr>
              <a:t>Train average across folds</a:t>
            </a:r>
            <a:endParaRPr lang="en-US" sz="1400" dirty="0">
              <a:latin typeface="Arial"/>
              <a:cs typeface="Arial"/>
            </a:endParaRPr>
          </a:p>
        </p:txBody>
      </p:sp>
      <p:sp>
        <p:nvSpPr>
          <p:cNvPr id="45" name="TextBox 44"/>
          <p:cNvSpPr txBox="1"/>
          <p:nvPr/>
        </p:nvSpPr>
        <p:spPr>
          <a:xfrm>
            <a:off x="6024438" y="1421204"/>
            <a:ext cx="2220405" cy="307777"/>
          </a:xfrm>
          <a:prstGeom prst="rect">
            <a:avLst/>
          </a:prstGeom>
          <a:noFill/>
        </p:spPr>
        <p:txBody>
          <a:bodyPr wrap="none" rtlCol="0">
            <a:spAutoFit/>
          </a:bodyPr>
          <a:lstStyle/>
          <a:p>
            <a:r>
              <a:rPr lang="en-US" sz="1400" dirty="0" smtClean="0">
                <a:latin typeface="Arial"/>
                <a:cs typeface="Arial"/>
              </a:rPr>
              <a:t>Test average across folds</a:t>
            </a:r>
            <a:endParaRPr lang="en-US" sz="1400" dirty="0">
              <a:latin typeface="Arial"/>
              <a:cs typeface="Arial"/>
            </a:endParaRPr>
          </a:p>
        </p:txBody>
      </p:sp>
      <p:sp>
        <p:nvSpPr>
          <p:cNvPr id="46" name="TextBox 45"/>
          <p:cNvSpPr txBox="1"/>
          <p:nvPr/>
        </p:nvSpPr>
        <p:spPr>
          <a:xfrm>
            <a:off x="3647483" y="3106846"/>
            <a:ext cx="2914700"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Training sample points</a:t>
            </a:r>
            <a:endParaRPr lang="en-US" sz="1400" dirty="0">
              <a:latin typeface="Arial" panose="020B0604020202020204" pitchFamily="34" charset="0"/>
              <a:cs typeface="Arial" panose="020B0604020202020204" pitchFamily="34" charset="0"/>
            </a:endParaRPr>
          </a:p>
        </p:txBody>
      </p:sp>
      <p:sp>
        <p:nvSpPr>
          <p:cNvPr id="47" name="TextBox 46"/>
          <p:cNvSpPr txBox="1"/>
          <p:nvPr/>
        </p:nvSpPr>
        <p:spPr>
          <a:xfrm>
            <a:off x="1255577" y="3993968"/>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95%</a:t>
            </a:r>
            <a:endParaRPr lang="en-US" sz="1200" dirty="0">
              <a:latin typeface="Arial" panose="020B0604020202020204" pitchFamily="34" charset="0"/>
              <a:cs typeface="Arial" panose="020B0604020202020204" pitchFamily="34" charset="0"/>
            </a:endParaRPr>
          </a:p>
        </p:txBody>
      </p:sp>
      <p:sp>
        <p:nvSpPr>
          <p:cNvPr id="48" name="TextBox 47"/>
          <p:cNvSpPr txBox="1"/>
          <p:nvPr/>
        </p:nvSpPr>
        <p:spPr>
          <a:xfrm>
            <a:off x="1255577" y="4685744"/>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90%</a:t>
            </a:r>
            <a:endParaRPr lang="en-US" sz="1200" dirty="0">
              <a:latin typeface="Arial" panose="020B0604020202020204" pitchFamily="34" charset="0"/>
              <a:cs typeface="Arial" panose="020B0604020202020204" pitchFamily="34" charset="0"/>
            </a:endParaRPr>
          </a:p>
        </p:txBody>
      </p:sp>
      <p:sp>
        <p:nvSpPr>
          <p:cNvPr id="49" name="TextBox 48"/>
          <p:cNvSpPr txBox="1"/>
          <p:nvPr/>
        </p:nvSpPr>
        <p:spPr>
          <a:xfrm>
            <a:off x="1255577" y="539832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85%</a:t>
            </a:r>
            <a:endParaRPr lang="en-US" sz="1200" dirty="0">
              <a:latin typeface="Arial" panose="020B0604020202020204" pitchFamily="34" charset="0"/>
              <a:cs typeface="Arial" panose="020B0604020202020204" pitchFamily="34" charset="0"/>
            </a:endParaRPr>
          </a:p>
        </p:txBody>
      </p:sp>
      <p:sp>
        <p:nvSpPr>
          <p:cNvPr id="50" name="TextBox 49"/>
          <p:cNvSpPr txBox="1"/>
          <p:nvPr/>
        </p:nvSpPr>
        <p:spPr>
          <a:xfrm>
            <a:off x="1366377" y="106740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a:t>
            </a:r>
            <a:endParaRPr lang="en-US" sz="1200" dirty="0">
              <a:latin typeface="Arial" panose="020B0604020202020204" pitchFamily="34" charset="0"/>
              <a:cs typeface="Arial" panose="020B0604020202020204" pitchFamily="34" charset="0"/>
            </a:endParaRPr>
          </a:p>
        </p:txBody>
      </p:sp>
      <p:sp>
        <p:nvSpPr>
          <p:cNvPr id="51" name="TextBox 50"/>
          <p:cNvSpPr txBox="1"/>
          <p:nvPr/>
        </p:nvSpPr>
        <p:spPr>
          <a:xfrm>
            <a:off x="1366377" y="273188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52" name="TextBox 51"/>
          <p:cNvSpPr txBox="1"/>
          <p:nvPr/>
        </p:nvSpPr>
        <p:spPr>
          <a:xfrm>
            <a:off x="6060609"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1000</a:t>
            </a:r>
            <a:endParaRPr lang="en-US" sz="1200" dirty="0">
              <a:latin typeface="Arial" panose="020B0604020202020204" pitchFamily="34" charset="0"/>
              <a:cs typeface="Arial" panose="020B0604020202020204" pitchFamily="34" charset="0"/>
            </a:endParaRPr>
          </a:p>
        </p:txBody>
      </p:sp>
      <p:sp>
        <p:nvSpPr>
          <p:cNvPr id="53" name="TextBox 52"/>
          <p:cNvSpPr txBox="1"/>
          <p:nvPr/>
        </p:nvSpPr>
        <p:spPr>
          <a:xfrm>
            <a:off x="3782530"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500</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42606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193" y="3911922"/>
            <a:ext cx="6261100" cy="2209800"/>
          </a:xfrm>
          <a:prstGeom prst="rect">
            <a:avLst/>
          </a:prstGeom>
        </p:spPr>
      </p:pic>
      <p:grpSp>
        <p:nvGrpSpPr>
          <p:cNvPr id="2" name="Group 1"/>
          <p:cNvGrpSpPr/>
          <p:nvPr/>
        </p:nvGrpSpPr>
        <p:grpSpPr>
          <a:xfrm>
            <a:off x="1263430" y="242732"/>
            <a:ext cx="6512572" cy="3445937"/>
            <a:chOff x="157943" y="652417"/>
            <a:chExt cx="8927870" cy="5339713"/>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1540" y="1826972"/>
              <a:ext cx="7866420" cy="1608912"/>
              <a:chOff x="991540" y="1826972"/>
              <a:chExt cx="7866420" cy="1608912"/>
            </a:xfrm>
          </p:grpSpPr>
          <p:sp>
            <p:nvSpPr>
              <p:cNvPr id="25" name="TextBox 24"/>
              <p:cNvSpPr txBox="1"/>
              <p:nvPr/>
            </p:nvSpPr>
            <p:spPr>
              <a:xfrm rot="5400000" flipV="1">
                <a:off x="35963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86577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371918"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87806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38420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89035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39650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0264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0878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88016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38630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892449"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398595"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0474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1088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17026"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874596" y="3911922"/>
            <a:ext cx="452368" cy="369332"/>
          </a:xfrm>
          <a:prstGeom prst="rect">
            <a:avLst/>
          </a:prstGeom>
          <a:noFill/>
        </p:spPr>
        <p:txBody>
          <a:bodyPr wrap="none" rtlCol="0">
            <a:spAutoFit/>
          </a:bodyPr>
          <a:lstStyle/>
          <a:p>
            <a:r>
              <a:rPr lang="en-US" b="1" dirty="0" smtClean="0"/>
              <a:t>(b)</a:t>
            </a:r>
            <a:endParaRPr lang="en-US" b="1" dirty="0"/>
          </a:p>
        </p:txBody>
      </p:sp>
      <p:sp>
        <p:nvSpPr>
          <p:cNvPr id="23" name="TextBox 22"/>
          <p:cNvSpPr txBox="1"/>
          <p:nvPr/>
        </p:nvSpPr>
        <p:spPr>
          <a:xfrm>
            <a:off x="874596" y="172732"/>
            <a:ext cx="442750" cy="369332"/>
          </a:xfrm>
          <a:prstGeom prst="rect">
            <a:avLst/>
          </a:prstGeom>
          <a:noFill/>
        </p:spPr>
        <p:txBody>
          <a:bodyPr wrap="none" rtlCol="0">
            <a:spAutoFit/>
          </a:bodyPr>
          <a:lstStyle/>
          <a:p>
            <a:r>
              <a:rPr lang="en-US" b="1" dirty="0" smtClean="0"/>
              <a:t>(a)</a:t>
            </a:r>
            <a:endParaRPr lang="en-US" b="1" dirty="0"/>
          </a:p>
        </p:txBody>
      </p:sp>
      <p:sp>
        <p:nvSpPr>
          <p:cNvPr id="7" name="TextBox 6"/>
          <p:cNvSpPr txBox="1"/>
          <p:nvPr/>
        </p:nvSpPr>
        <p:spPr>
          <a:xfrm rot="16200000">
            <a:off x="917580" y="963808"/>
            <a:ext cx="816249"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Accuracy</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rot="16200000">
            <a:off x="438378" y="2774469"/>
            <a:ext cx="1774653"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Explained Variance (%)</a:t>
            </a:r>
            <a:endParaRPr lang="en-US" sz="1200" dirty="0">
              <a:latin typeface="Arial" panose="020B0604020202020204" pitchFamily="34" charset="0"/>
              <a:cs typeface="Arial" panose="020B0604020202020204" pitchFamily="34" charset="0"/>
            </a:endParaRPr>
          </a:p>
        </p:txBody>
      </p:sp>
      <p:sp>
        <p:nvSpPr>
          <p:cNvPr id="29" name="TextBox 28"/>
          <p:cNvSpPr txBox="1"/>
          <p:nvPr/>
        </p:nvSpPr>
        <p:spPr>
          <a:xfrm>
            <a:off x="3914411" y="6052152"/>
            <a:ext cx="2142318"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Total Explained Variance (%)</a:t>
            </a:r>
            <a:endParaRPr lang="en-US" sz="1200" dirty="0">
              <a:latin typeface="Arial" panose="020B0604020202020204" pitchFamily="34" charset="0"/>
              <a:cs typeface="Arial" panose="020B0604020202020204" pitchFamily="34" charset="0"/>
            </a:endParaRPr>
          </a:p>
        </p:txBody>
      </p:sp>
      <p:sp>
        <p:nvSpPr>
          <p:cNvPr id="30" name="TextBox 29"/>
          <p:cNvSpPr txBox="1"/>
          <p:nvPr/>
        </p:nvSpPr>
        <p:spPr>
          <a:xfrm rot="16200000">
            <a:off x="572815" y="4839420"/>
            <a:ext cx="1489062"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Balanced Accuracy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27640</TotalTime>
  <Words>2061</Words>
  <Application>Microsoft Office PowerPoint</Application>
  <PresentationFormat>On-screen Show (4:3)</PresentationFormat>
  <Paragraphs>363</Paragraphs>
  <Slides>14</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宋体</vt:lpstr>
      <vt:lpstr>Arial</vt:lpstr>
      <vt:lpstr>Calibri</vt:lpstr>
      <vt:lpstr>Calibri Light</vt:lpstr>
      <vt:lpstr>Cambria Math</vt:lpstr>
      <vt:lpstr>Gill Sans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444</cp:revision>
  <dcterms:created xsi:type="dcterms:W3CDTF">2014-09-09T01:17:02Z</dcterms:created>
  <dcterms:modified xsi:type="dcterms:W3CDTF">2015-11-15T07:00:20Z</dcterms:modified>
</cp:coreProperties>
</file>